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59" r:id="rId4"/>
    <p:sldId id="260" r:id="rId5"/>
    <p:sldId id="263" r:id="rId6"/>
    <p:sldId id="261" r:id="rId7"/>
    <p:sldId id="268" r:id="rId8"/>
    <p:sldId id="269" r:id="rId9"/>
    <p:sldId id="275" r:id="rId10"/>
    <p:sldId id="262" r:id="rId11"/>
    <p:sldId id="267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A8EEFE"/>
    <a:srgbClr val="96EAFE"/>
    <a:srgbClr val="7C5989"/>
    <a:srgbClr val="333399"/>
    <a:srgbClr val="FFFFFF"/>
    <a:srgbClr val="336699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4" autoAdjust="0"/>
  </p:normalViewPr>
  <p:slideViewPr>
    <p:cSldViewPr snapToGrid="0">
      <p:cViewPr varScale="1">
        <p:scale>
          <a:sx n="75" d="100"/>
          <a:sy n="75" d="100"/>
        </p:scale>
        <p:origin x="-102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25.wmf"/><Relationship Id="rId5" Type="http://schemas.openxmlformats.org/officeDocument/2006/relationships/image" Target="../media/image19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857EF-DFAA-4307-B657-EE38DFAC5955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A54D6-3563-4D66-8322-FD85648A2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Forget about the geometry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A54D6-3563-4D66-8322-FD85648A273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E3A22160-23E2-4077-BDEB-A7BDF0005AD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8A956-79BF-43C6-AA92-30DB2BBBA7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7620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7620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01460-951B-4402-A926-8504CD2D61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1FC25-E836-4E12-9B38-7D776C0A97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73F20-68FE-4A70-A6A1-77FEA3A7EC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D2FE7-76DC-408E-B5D0-4430385E67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CF22E-26F4-40FF-AC04-8C3769DA2E8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4DC42-C335-4F0E-99E8-FC71A743FF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1043B-E237-44D7-8813-0624621EB9C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BBCE0-CF57-463F-8C0E-B1A103E7D4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C5C92-36DD-4126-A1B8-C5C5EA0FAAD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7EB48620-AE31-4CAD-9CC7-2BAD0428B38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428868"/>
            <a:ext cx="7715304" cy="2019146"/>
          </a:xfrm>
        </p:spPr>
        <p:txBody>
          <a:bodyPr/>
          <a:lstStyle/>
          <a:p>
            <a:r>
              <a:rPr lang="en-US" dirty="0" smtClean="0"/>
              <a:t>Some Notes on the </a:t>
            </a:r>
            <a:br>
              <a:rPr lang="en-US" dirty="0" smtClean="0"/>
            </a:br>
            <a:r>
              <a:rPr lang="en-US" dirty="0" smtClean="0"/>
              <a:t>Binary GV Bound for </a:t>
            </a:r>
            <a:br>
              <a:rPr lang="en-US" dirty="0" smtClean="0"/>
            </a:br>
            <a:r>
              <a:rPr lang="en-US" dirty="0" smtClean="0"/>
              <a:t>Linear Codes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88" y="357166"/>
            <a:ext cx="9104312" cy="12858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Sixth International Workshop on </a:t>
            </a:r>
          </a:p>
          <a:p>
            <a:pPr algn="ctr"/>
            <a:r>
              <a:rPr lang="en-US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Optimal Codes and Related Topics </a:t>
            </a:r>
          </a:p>
          <a:p>
            <a:pPr algn="ctr"/>
            <a:r>
              <a:rPr lang="it-IT" sz="12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June 16 - 22, 2009, Varna, BULGARIA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14282" y="5572140"/>
            <a:ext cx="910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Dejan Spasov,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Marjan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Gusev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</a:t>
            </a:r>
            <a:r>
              <a:rPr lang="en-US" dirty="0" err="1" smtClean="0"/>
              <a:t>Elia’s</a:t>
            </a:r>
            <a:r>
              <a:rPr lang="en-US" dirty="0" smtClean="0"/>
              <a:t> result</a:t>
            </a:r>
            <a:endParaRPr lang="en-US" dirty="0"/>
          </a:p>
        </p:txBody>
      </p:sp>
      <p:graphicFrame>
        <p:nvGraphicFramePr>
          <p:cNvPr id="4" name="Object 2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00166" y="1071546"/>
          <a:ext cx="4284663" cy="1438275"/>
        </p:xfrm>
        <a:graphic>
          <a:graphicData uri="http://schemas.openxmlformats.org/presentationml/2006/ole">
            <p:oleObj spid="_x0000_s21506" name="Equation" r:id="rId3" imgW="1777680" imgH="596880" progId="Equation.3">
              <p:embed/>
            </p:oleObj>
          </a:graphicData>
        </a:graphic>
      </p:graphicFrame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21859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27193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32527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3748711" y="116324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42433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7"/>
          <p:cNvSpPr>
            <a:spLocks noChangeArrowheads="1"/>
          </p:cNvSpPr>
          <p:nvPr/>
        </p:nvSpPr>
        <p:spPr bwMode="auto">
          <a:xfrm>
            <a:off x="47767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5310166" y="114774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5770923" y="789907"/>
            <a:ext cx="304800" cy="1571636"/>
            <a:chOff x="5786422" y="828652"/>
            <a:chExt cx="304800" cy="1571636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5786422" y="1185842"/>
              <a:ext cx="304800" cy="121444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3" name="Rectangle 37"/>
            <p:cNvSpPr>
              <a:spLocks noChangeArrowheads="1"/>
            </p:cNvSpPr>
            <p:nvPr/>
          </p:nvSpPr>
          <p:spPr bwMode="auto">
            <a:xfrm>
              <a:off x="5786422" y="828652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6209021" y="782664"/>
            <a:ext cx="304800" cy="1584209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6654842" y="782664"/>
            <a:ext cx="304800" cy="1576461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2214546" y="3000372"/>
          <a:ext cx="4298887" cy="785818"/>
        </p:xfrm>
        <a:graphic>
          <a:graphicData uri="http://schemas.openxmlformats.org/presentationml/2006/ole">
            <p:oleObj spid="_x0000_s21509" name="Equation" r:id="rId4" imgW="1180800" imgH="215640" progId="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357422" y="4500570"/>
          <a:ext cx="4298950" cy="785813"/>
        </p:xfrm>
        <a:graphic>
          <a:graphicData uri="http://schemas.openxmlformats.org/presentationml/2006/ole">
            <p:oleObj spid="_x0000_s21510" name="Equation" r:id="rId5" imgW="1180800" imgH="21564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A. </a:t>
            </a:r>
            <a:r>
              <a:rPr lang="en-US" dirty="0" err="1" smtClean="0"/>
              <a:t>Barg</a:t>
            </a:r>
            <a:r>
              <a:rPr lang="en-US" dirty="0" smtClean="0"/>
              <a:t> et al.</a:t>
            </a:r>
            <a:endParaRPr lang="en-US" dirty="0"/>
          </a:p>
        </p:txBody>
      </p:sp>
      <p:graphicFrame>
        <p:nvGraphicFramePr>
          <p:cNvPr id="4" name="Object 2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046138" y="2933696"/>
          <a:ext cx="4284663" cy="1438275"/>
        </p:xfrm>
        <a:graphic>
          <a:graphicData uri="http://schemas.openxmlformats.org/presentationml/2006/ole">
            <p:oleObj spid="_x0000_s22530" name="Equation" r:id="rId3" imgW="1777680" imgH="596880" progId="Equation.3">
              <p:embed/>
            </p:oleObj>
          </a:graphicData>
        </a:graphic>
      </p:graphicFrame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17319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22653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7987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32559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37893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7"/>
          <p:cNvSpPr>
            <a:spLocks noChangeArrowheads="1"/>
          </p:cNvSpPr>
          <p:nvPr/>
        </p:nvSpPr>
        <p:spPr bwMode="auto">
          <a:xfrm>
            <a:off x="43227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4856138" y="300989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5316896" y="2659806"/>
            <a:ext cx="304800" cy="1571636"/>
            <a:chOff x="5357794" y="2614602"/>
            <a:chExt cx="304800" cy="1571636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5357794" y="2971792"/>
              <a:ext cx="304800" cy="121444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3" name="Rectangle 37"/>
            <p:cNvSpPr>
              <a:spLocks noChangeArrowheads="1"/>
            </p:cNvSpPr>
            <p:nvPr/>
          </p:nvSpPr>
          <p:spPr bwMode="auto">
            <a:xfrm>
              <a:off x="5357794" y="2614602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6786612" y="1951495"/>
            <a:ext cx="304800" cy="2300778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6293804" y="1964561"/>
            <a:ext cx="304800" cy="2286016"/>
            <a:chOff x="6357950" y="1857364"/>
            <a:chExt cx="304800" cy="2286016"/>
          </a:xfrm>
        </p:grpSpPr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6357950" y="2928934"/>
              <a:ext cx="304800" cy="121444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6357950" y="2571744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6357950" y="1857364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Rectangle 37"/>
            <p:cNvSpPr>
              <a:spLocks noChangeArrowheads="1"/>
            </p:cNvSpPr>
            <p:nvPr/>
          </p:nvSpPr>
          <p:spPr bwMode="auto">
            <a:xfrm>
              <a:off x="6357950" y="2214554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778240" y="2307948"/>
            <a:ext cx="304800" cy="1928826"/>
            <a:chOff x="5857884" y="2285992"/>
            <a:chExt cx="304800" cy="1928826"/>
          </a:xfrm>
        </p:grpSpPr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5857884" y="3000372"/>
              <a:ext cx="304800" cy="121444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</a:p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8" name="Rectangle 37"/>
            <p:cNvSpPr>
              <a:spLocks noChangeArrowheads="1"/>
            </p:cNvSpPr>
            <p:nvPr/>
          </p:nvSpPr>
          <p:spPr bwMode="auto">
            <a:xfrm>
              <a:off x="5857884" y="2643182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6" name="Rectangle 37"/>
            <p:cNvSpPr>
              <a:spLocks noChangeArrowheads="1"/>
            </p:cNvSpPr>
            <p:nvPr/>
          </p:nvSpPr>
          <p:spPr bwMode="auto">
            <a:xfrm>
              <a:off x="5857884" y="2285992"/>
              <a:ext cx="304800" cy="3619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none" anchor="ctr"/>
            <a:lstStyle/>
            <a:p>
              <a:pPr>
                <a:defRPr/>
              </a:pPr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7241229" y="1925665"/>
            <a:ext cx="304800" cy="2300778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Jiang &amp; Vardy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215" y="1022431"/>
          <a:ext cx="5618351" cy="2403728"/>
        </p:xfrm>
        <a:graphic>
          <a:graphicData uri="http://schemas.openxmlformats.org/presentationml/2006/ole">
            <p:oleObj spid="_x0000_s25602" name="Equation" r:id="rId3" imgW="2463480" imgH="1054080" progId="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047875" y="4467225"/>
          <a:ext cx="3656787" cy="1034673"/>
        </p:xfrm>
        <a:graphic>
          <a:graphicData uri="http://schemas.openxmlformats.org/presentationml/2006/ole">
            <p:oleObj spid="_x0000_s25603" name="Equation" r:id="rId4" imgW="1257120" imgH="35532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Jiang &amp; Vardy</a:t>
            </a:r>
            <a:endParaRPr lang="en-US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777875" y="987425"/>
          <a:ext cx="3656787" cy="1034673"/>
        </p:xfrm>
        <a:graphic>
          <a:graphicData uri="http://schemas.openxmlformats.org/presentationml/2006/ole">
            <p:oleObj spid="_x0000_s26627" name="Equation" r:id="rId3" imgW="1257120" imgH="355320" progId="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782638" y="2523579"/>
          <a:ext cx="3268662" cy="954633"/>
        </p:xfrm>
        <a:graphic>
          <a:graphicData uri="http://schemas.openxmlformats.org/presentationml/2006/ole">
            <p:oleObj spid="_x0000_s26628" name="Equation" r:id="rId4" imgW="1650960" imgH="48240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13300" y="1231900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 d/n=const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9300" y="2730500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 d/n-&gt;0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The greedy  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[ 8752, 8720, 5 ] 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does exist</a:t>
            </a:r>
          </a:p>
          <a:p>
            <a:pPr lvl="1"/>
            <a:r>
              <a:rPr lang="en-US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Varshamov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-  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[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2954,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2922, 5 ]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Improvement - </a:t>
            </a:r>
            <a:r>
              <a:rPr lang="en-US" i="0" dirty="0" smtClean="0">
                <a:solidFill>
                  <a:schemeClr val="tx2"/>
                </a:solidFill>
              </a:rPr>
              <a:t>[ </a:t>
            </a:r>
            <a:r>
              <a:rPr lang="en-US" i="0" dirty="0" smtClean="0">
                <a:solidFill>
                  <a:schemeClr val="tx2"/>
                </a:solidFill>
              </a:rPr>
              <a:t>3100, 3100-32, </a:t>
            </a:r>
            <a:r>
              <a:rPr lang="en-US" i="0" dirty="0" smtClean="0">
                <a:solidFill>
                  <a:schemeClr val="tx2"/>
                </a:solidFill>
              </a:rPr>
              <a:t>5 </a:t>
            </a:r>
            <a:r>
              <a:rPr lang="en-US" i="0" dirty="0" smtClean="0">
                <a:solidFill>
                  <a:schemeClr val="tx2"/>
                </a:solidFill>
              </a:rPr>
              <a:t>]</a:t>
            </a:r>
          </a:p>
          <a:p>
            <a:endParaRPr lang="en-US" i="0" dirty="0" smtClean="0">
              <a:solidFill>
                <a:schemeClr val="tx2"/>
              </a:solidFill>
            </a:endParaRPr>
          </a:p>
          <a:p>
            <a:r>
              <a:rPr lang="en-US" i="0" dirty="0" smtClean="0">
                <a:solidFill>
                  <a:schemeClr val="tx2"/>
                </a:solidFill>
              </a:rPr>
              <a:t>The asymptotical R≥1-H(</a:t>
            </a:r>
            <a:r>
              <a:rPr lang="el-GR" i="0" dirty="0" smtClean="0">
                <a:solidFill>
                  <a:schemeClr val="tx2"/>
                </a:solidFill>
              </a:rPr>
              <a:t>δ</a:t>
            </a:r>
            <a:r>
              <a:rPr lang="en-US" i="0" dirty="0" smtClean="0">
                <a:solidFill>
                  <a:schemeClr val="tx2"/>
                </a:solidFill>
              </a:rPr>
              <a:t>) ?</a:t>
            </a:r>
          </a:p>
          <a:p>
            <a:endParaRPr lang="en-US" i="0" dirty="0" smtClean="0">
              <a:solidFill>
                <a:schemeClr val="tx2"/>
              </a:solidFill>
            </a:endParaRPr>
          </a:p>
          <a:p>
            <a:r>
              <a:rPr lang="en-US" i="0" dirty="0" smtClean="0">
                <a:solidFill>
                  <a:schemeClr val="tx2"/>
                </a:solidFill>
              </a:rPr>
              <a:t>Generalization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Intro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greedy algorithm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Varshamov estimate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Main result(s)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Proof outline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Comparison with other results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Greedy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Given 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 and 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; Initialize 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endParaRPr lang="en-US" sz="2000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For each 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add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chemeClr val="tx2"/>
                </a:solidFill>
              </a:rPr>
              <a:t> to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 , i</a:t>
            </a:r>
            <a:r>
              <a:rPr lang="en-US" dirty="0" smtClean="0">
                <a:solidFill>
                  <a:schemeClr val="tx2"/>
                </a:solidFill>
              </a:rPr>
              <a:t>f the </a:t>
            </a:r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chemeClr val="tx2"/>
                </a:solidFill>
              </a:rPr>
              <a:t> is NOT linear combination of </a:t>
            </a:r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i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dirty="0" smtClean="0">
                <a:solidFill>
                  <a:schemeClr val="tx2"/>
                </a:solidFill>
              </a:rPr>
              <a:t> columns of </a:t>
            </a:r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2266" y="1712348"/>
          <a:ext cx="1552575" cy="801688"/>
        </p:xfrm>
        <a:graphic>
          <a:graphicData uri="http://schemas.openxmlformats.org/presentationml/2006/ole">
            <p:oleObj spid="_x0000_s3074" name="Equation" r:id="rId3" imgW="393480" imgH="203040" progId="">
              <p:embed/>
            </p:oleObj>
          </a:graphicData>
        </a:graphic>
      </p:graphicFrame>
      <p:graphicFrame>
        <p:nvGraphicFramePr>
          <p:cNvPr id="5" name="Object 24"/>
          <p:cNvGraphicFramePr>
            <a:graphicFrameLocks noChangeAspect="1"/>
          </p:cNvGraphicFramePr>
          <p:nvPr/>
        </p:nvGraphicFramePr>
        <p:xfrm>
          <a:off x="1267692" y="4364937"/>
          <a:ext cx="4284663" cy="1438275"/>
        </p:xfrm>
        <a:graphic>
          <a:graphicData uri="http://schemas.openxmlformats.org/presentationml/2006/ole">
            <p:oleObj spid="_x0000_s3075" name="Equation" r:id="rId4" imgW="1777680" imgH="596880" progId="Equation.3">
              <p:embed/>
            </p:oleObj>
          </a:graphicData>
        </a:graphic>
      </p:graphicFrame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19534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4868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30202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3500740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7"/>
          <p:cNvSpPr>
            <a:spLocks noChangeArrowheads="1"/>
          </p:cNvSpPr>
          <p:nvPr/>
        </p:nvSpPr>
        <p:spPr bwMode="auto">
          <a:xfrm>
            <a:off x="40108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45442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077692" y="4441137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anchor="ctr"/>
          <a:lstStyle/>
          <a:p>
            <a:pPr>
              <a:defRPr/>
            </a:pP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Varshamov’s</a:t>
            </a:r>
            <a:r>
              <a:rPr lang="en-US" dirty="0" smtClean="0"/>
              <a:t> Estimate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The greedy code will have parameters           </a:t>
            </a:r>
            <a:r>
              <a:rPr lang="en-US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AT LEAST 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as good as the code parameters that satisfy</a:t>
            </a:r>
          </a:p>
          <a:p>
            <a:endParaRPr lang="en-US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Example: Let m=32</a:t>
            </a:r>
          </a:p>
          <a:p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The greedy  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[ 8752, 8720, 5 ] 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does exist</a:t>
            </a:r>
          </a:p>
          <a:p>
            <a:pPr lvl="1"/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Varshamov -  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[ 2954, 2922, 5 ]</a:t>
            </a:r>
          </a:p>
          <a:p>
            <a:pPr lvl="1"/>
            <a:endParaRPr lang="en-US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Can we find a better estimate?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4612" y="2357430"/>
          <a:ext cx="3714776" cy="928694"/>
        </p:xfrm>
        <a:graphic>
          <a:graphicData uri="http://schemas.openxmlformats.org/presentationml/2006/ole">
            <p:oleObj spid="_x0000_s2050" name="Equation" r:id="rId3" imgW="863280" imgH="2156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429520" y="785794"/>
          <a:ext cx="1155704" cy="577852"/>
        </p:xfrm>
        <a:graphic>
          <a:graphicData uri="http://schemas.openxmlformats.org/presentationml/2006/ole">
            <p:oleObj spid="_x0000_s2051" name="Equation" r:id="rId4" imgW="431640" imgH="21564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638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code            can be extended to a					  code provided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existence of             can be confirmed by the GV bound or recursively until  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14546" y="785794"/>
          <a:ext cx="1155700" cy="577850"/>
        </p:xfrm>
        <a:graphic>
          <a:graphicData uri="http://schemas.openxmlformats.org/presentationml/2006/ole">
            <p:oleObj spid="_x0000_s4098" name="Equation" r:id="rId3" imgW="431640" imgH="215640" progId="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0034" y="1357298"/>
          <a:ext cx="2379662" cy="577850"/>
        </p:xfrm>
        <a:graphic>
          <a:graphicData uri="http://schemas.openxmlformats.org/presentationml/2006/ole">
            <p:oleObj spid="_x0000_s4099" name="Equation" r:id="rId4" imgW="888840" imgH="215640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14438" y="2428875"/>
          <a:ext cx="6115050" cy="1785938"/>
        </p:xfrm>
        <a:graphic>
          <a:graphicData uri="http://schemas.openxmlformats.org/presentationml/2006/ole">
            <p:oleObj spid="_x0000_s4100" name="Equation" r:id="rId5" imgW="1650960" imgH="482400" progId="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571868" y="4786322"/>
          <a:ext cx="1155700" cy="577850"/>
        </p:xfrm>
        <a:graphic>
          <a:graphicData uri="http://schemas.openxmlformats.org/presentationml/2006/ole">
            <p:oleObj spid="_x0000_s4101" name="Equation" r:id="rId6" imgW="431640" imgH="215640" progId="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429388" y="5214950"/>
          <a:ext cx="2000264" cy="651956"/>
        </p:xfrm>
        <a:graphic>
          <a:graphicData uri="http://schemas.openxmlformats.org/presentationml/2006/ole">
            <p:oleObj spid="_x0000_s4102" name="Equation" r:id="rId7" imgW="507960" imgH="16488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Every 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i="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columns of 					  are linearly independent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Let 							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and  let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This is OK if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But the </a:t>
            </a:r>
            <a:r>
              <a:rPr lang="en-US" dirty="0" err="1" smtClean="0">
                <a:solidFill>
                  <a:srgbClr val="C00000"/>
                </a:solidFill>
              </a:rPr>
              <a:t>Varshamov’s</a:t>
            </a:r>
            <a:r>
              <a:rPr lang="en-US" dirty="0" smtClean="0">
                <a:solidFill>
                  <a:srgbClr val="C00000"/>
                </a:solidFill>
              </a:rPr>
              <a:t> estimate will              count      twice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57290" y="2285992"/>
          <a:ext cx="987425" cy="579438"/>
        </p:xfrm>
        <a:graphic>
          <a:graphicData uri="http://schemas.openxmlformats.org/presentationml/2006/ole">
            <p:oleObj spid="_x0000_s1028" name="Equation" r:id="rId3" imgW="215640" imgH="12672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857356" y="3071810"/>
          <a:ext cx="985837" cy="581025"/>
        </p:xfrm>
        <a:graphic>
          <a:graphicData uri="http://schemas.openxmlformats.org/presentationml/2006/ole">
            <p:oleObj spid="_x0000_s1030" name="Equation" r:id="rId4" imgW="215640" imgH="12672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071802" y="4071942"/>
          <a:ext cx="2844800" cy="871538"/>
        </p:xfrm>
        <a:graphic>
          <a:graphicData uri="http://schemas.openxmlformats.org/presentationml/2006/ole">
            <p:oleObj spid="_x0000_s1031" name="Equation" r:id="rId5" imgW="622080" imgH="190440" progId="">
              <p:embed/>
            </p:oleObj>
          </a:graphicData>
        </a:graphic>
      </p:graphicFrame>
      <p:graphicFrame>
        <p:nvGraphicFramePr>
          <p:cNvPr id="1032" name="Object 24"/>
          <p:cNvGraphicFramePr>
            <a:graphicFrameLocks noChangeAspect="1"/>
          </p:cNvGraphicFramePr>
          <p:nvPr/>
        </p:nvGraphicFramePr>
        <p:xfrm>
          <a:off x="4643438" y="876984"/>
          <a:ext cx="4357718" cy="480313"/>
        </p:xfrm>
        <a:graphic>
          <a:graphicData uri="http://schemas.openxmlformats.org/presentationml/2006/ole">
            <p:oleObj spid="_x0000_s1032" name="Equation" r:id="rId6" imgW="1726920" imgH="19044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5357818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29454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500958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72462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572528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29388" y="857232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867329" y="864981"/>
            <a:ext cx="285752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</a:t>
            </a: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714480" y="5857892"/>
          <a:ext cx="522287" cy="579437"/>
        </p:xfrm>
        <a:graphic>
          <a:graphicData uri="http://schemas.openxmlformats.org/presentationml/2006/ole">
            <p:oleObj spid="_x0000_s1033" name="Equation" r:id="rId7" imgW="114120" imgH="126720" progId="">
              <p:embed/>
            </p:oleObj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786050" y="3143248"/>
            <a:ext cx="2214578" cy="428628"/>
            <a:chOff x="3571868" y="2357430"/>
            <a:chExt cx="2214578" cy="428628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571868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214810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500694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rPr>
                <a:t>j</a:t>
              </a:r>
            </a:p>
          </p:txBody>
        </p:sp>
        <p:sp>
          <p:nvSpPr>
            <p:cNvPr id="26" name="Plus 25"/>
            <p:cNvSpPr/>
            <p:nvPr/>
          </p:nvSpPr>
          <p:spPr bwMode="auto">
            <a:xfrm>
              <a:off x="3857620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Plus 26"/>
            <p:cNvSpPr/>
            <p:nvPr/>
          </p:nvSpPr>
          <p:spPr bwMode="auto">
            <a:xfrm>
              <a:off x="4500562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786314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929190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072066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Plus 31"/>
            <p:cNvSpPr/>
            <p:nvPr/>
          </p:nvSpPr>
          <p:spPr bwMode="auto">
            <a:xfrm>
              <a:off x="5143504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5984" y="2357430"/>
            <a:ext cx="2214578" cy="428628"/>
            <a:chOff x="3571868" y="2357430"/>
            <a:chExt cx="2214578" cy="428628"/>
          </a:xfrm>
        </p:grpSpPr>
        <p:sp>
          <p:nvSpPr>
            <p:cNvPr id="35" name="Rectangle 34"/>
            <p:cNvSpPr/>
            <p:nvPr/>
          </p:nvSpPr>
          <p:spPr bwMode="auto">
            <a:xfrm>
              <a:off x="3571868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214810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rPr>
                <a:t>2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500694" y="2357430"/>
              <a:ext cx="285752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</a:rPr>
                <a:t>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" name="Plus 37"/>
            <p:cNvSpPr/>
            <p:nvPr/>
          </p:nvSpPr>
          <p:spPr bwMode="auto">
            <a:xfrm>
              <a:off x="3857620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Plus 38"/>
            <p:cNvSpPr/>
            <p:nvPr/>
          </p:nvSpPr>
          <p:spPr bwMode="auto">
            <a:xfrm>
              <a:off x="4500562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786314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4929190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5072066" y="250030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Plus 42"/>
            <p:cNvSpPr/>
            <p:nvPr/>
          </p:nvSpPr>
          <p:spPr bwMode="auto">
            <a:xfrm>
              <a:off x="5143504" y="2357430"/>
              <a:ext cx="285752" cy="414334"/>
            </a:xfrm>
            <a:prstGeom prst="mathPlus">
              <a:avLst>
                <a:gd name="adj1" fmla="val 9057"/>
              </a:avLst>
            </a:prstGeom>
            <a:solidFill>
              <a:schemeClr val="tx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Outline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	  - all vectors that are linear combination of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dirty="0" smtClean="0">
                <a:solidFill>
                  <a:schemeClr val="tx2"/>
                </a:solidFill>
              </a:rPr>
              <a:t> columns from </a:t>
            </a:r>
            <a:r>
              <a:rPr lang="en-US" b="1" i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endParaRPr lang="en-US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Find </a:t>
            </a:r>
            <a:endParaRPr lang="en-US" dirty="0" smtClean="0">
              <a:solidFill>
                <a:schemeClr val="tx2"/>
              </a:solidFill>
              <a:cs typeface="Times New Roman" pitchFamily="18" charset="0"/>
            </a:endParaRPr>
          </a:p>
          <a:p>
            <a:endParaRPr lang="en-US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As long as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Keep adding vectors</a:t>
            </a:r>
            <a:endParaRPr lang="en-US" dirty="0" smtClean="0">
              <a:solidFill>
                <a:schemeClr val="tx2"/>
              </a:solidFill>
              <a:cs typeface="Times New Roman" pitchFamily="18" charset="0"/>
            </a:endParaRPr>
          </a:p>
          <a:p>
            <a:endParaRPr lang="en-US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 				  - Varshamov bound</a:t>
            </a:r>
          </a:p>
        </p:txBody>
      </p:sp>
      <p:graphicFrame>
        <p:nvGraphicFramePr>
          <p:cNvPr id="5" name="Object 24"/>
          <p:cNvGraphicFramePr>
            <a:graphicFrameLocks noChangeAspect="1"/>
          </p:cNvGraphicFramePr>
          <p:nvPr/>
        </p:nvGraphicFramePr>
        <p:xfrm>
          <a:off x="2113211" y="583565"/>
          <a:ext cx="4284663" cy="1438275"/>
        </p:xfrm>
        <a:graphic>
          <a:graphicData uri="http://schemas.openxmlformats.org/presentationml/2006/ole">
            <p:oleObj spid="_x0000_s23553" name="Equation" r:id="rId3" imgW="1777680" imgH="596880" progId="Equation.3">
              <p:embed/>
            </p:oleObj>
          </a:graphicData>
        </a:graphic>
      </p:graphicFrame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27990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33324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38658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4369506" y="652016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7"/>
          <p:cNvSpPr>
            <a:spLocks noChangeArrowheads="1"/>
          </p:cNvSpPr>
          <p:nvPr/>
        </p:nvSpPr>
        <p:spPr bwMode="auto">
          <a:xfrm>
            <a:off x="48564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53898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923211" y="659765"/>
            <a:ext cx="304800" cy="121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74435" y="1953406"/>
          <a:ext cx="1666875" cy="534987"/>
        </p:xfrm>
        <a:graphic>
          <a:graphicData uri="http://schemas.openxmlformats.org/presentationml/2006/ole">
            <p:oleObj spid="_x0000_s23555" name="Equation" r:id="rId4" imgW="672840" imgH="215640" progId="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507453" y="3404246"/>
          <a:ext cx="1762125" cy="598488"/>
        </p:xfrm>
        <a:graphic>
          <a:graphicData uri="http://schemas.openxmlformats.org/presentationml/2006/ole">
            <p:oleObj spid="_x0000_s23556" name="Equation" r:id="rId5" imgW="711000" imgH="241200" progId="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61358" y="5787541"/>
          <a:ext cx="3492500" cy="598488"/>
        </p:xfrm>
        <a:graphic>
          <a:graphicData uri="http://schemas.openxmlformats.org/presentationml/2006/ole">
            <p:oleObj spid="_x0000_s23557" name="Equation" r:id="rId6" imgW="1409400" imgH="241200" progId="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422525" y="4318000"/>
          <a:ext cx="1762125" cy="598488"/>
        </p:xfrm>
        <a:graphic>
          <a:graphicData uri="http://schemas.openxmlformats.org/presentationml/2006/ole">
            <p:oleObj spid="_x0000_s23558" name="Equation" r:id="rId7" imgW="711000" imgH="241200" progId="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4300538" y="4284663"/>
          <a:ext cx="1065212" cy="512762"/>
        </p:xfrm>
        <a:graphic>
          <a:graphicData uri="http://schemas.openxmlformats.org/presentationml/2006/ole">
            <p:oleObj spid="_x0000_s23559" name="Equation" r:id="rId8" imgW="342720" imgH="16488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Outline	</a:t>
            </a:r>
            <a:endParaRPr lang="en-US" dirty="0"/>
          </a:p>
        </p:txBody>
      </p:sp>
      <p:graphicFrame>
        <p:nvGraphicFramePr>
          <p:cNvPr id="24578" name="Object 24"/>
          <p:cNvGraphicFramePr>
            <a:graphicFrameLocks noChangeAspect="1"/>
          </p:cNvGraphicFramePr>
          <p:nvPr/>
        </p:nvGraphicFramePr>
        <p:xfrm>
          <a:off x="1662113" y="1250950"/>
          <a:ext cx="4256087" cy="1438275"/>
        </p:xfrm>
        <a:graphic>
          <a:graphicData uri="http://schemas.openxmlformats.org/presentationml/2006/ole">
            <p:oleObj spid="_x0000_s24578" name="Equation" r:id="rId3" imgW="1765080" imgH="59688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2293749" y="1232115"/>
            <a:ext cx="1456841" cy="2200760"/>
          </a:xfrm>
          <a:prstGeom prst="rect">
            <a:avLst/>
          </a:prstGeom>
          <a:solidFill>
            <a:srgbClr val="0070C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41735" y="1198535"/>
            <a:ext cx="1800387" cy="220076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85002" y="2761039"/>
          <a:ext cx="1064109" cy="512349"/>
        </p:xfrm>
        <a:graphic>
          <a:graphicData uri="http://schemas.openxmlformats.org/presentationml/2006/ole">
            <p:oleObj spid="_x0000_s24579" name="Equation" r:id="rId4" imgW="342720" imgH="164880" progId="">
              <p:embed/>
            </p:oleObj>
          </a:graphicData>
        </a:graphic>
      </p:graphicFrame>
      <p:sp>
        <p:nvSpPr>
          <p:cNvPr id="8" name="Right Brace 7"/>
          <p:cNvSpPr/>
          <p:nvPr/>
        </p:nvSpPr>
        <p:spPr bwMode="auto">
          <a:xfrm>
            <a:off x="6059838" y="1301858"/>
            <a:ext cx="364210" cy="1363851"/>
          </a:xfrm>
          <a:prstGeom prst="rightBrace">
            <a:avLst>
              <a:gd name="adj1" fmla="val 40548"/>
              <a:gd name="adj2" fmla="val 49432"/>
            </a:avLst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511898" y="1779776"/>
          <a:ext cx="433387" cy="393700"/>
        </p:xfrm>
        <a:graphic>
          <a:graphicData uri="http://schemas.openxmlformats.org/presentationml/2006/ole">
            <p:oleObj spid="_x0000_s24580" name="Equation" r:id="rId5" imgW="139680" imgH="126720" progId="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06310" y="2789695"/>
            <a:ext cx="2231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only odd number of columns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562853" y="4422010"/>
          <a:ext cx="5457879" cy="1079296"/>
        </p:xfrm>
        <a:graphic>
          <a:graphicData uri="http://schemas.openxmlformats.org/presentationml/2006/ole">
            <p:oleObj spid="_x0000_s24581" name="Equation" r:id="rId6" imgW="2438280" imgH="482400" progId="">
              <p:embed/>
            </p:oleObj>
          </a:graphicData>
        </a:graphic>
      </p:graphicFrame>
      <p:sp>
        <p:nvSpPr>
          <p:cNvPr id="12" name="Right Brace 11"/>
          <p:cNvSpPr/>
          <p:nvPr/>
        </p:nvSpPr>
        <p:spPr bwMode="auto">
          <a:xfrm rot="16200000">
            <a:off x="4758627" y="17433"/>
            <a:ext cx="364210" cy="1866258"/>
          </a:xfrm>
          <a:prstGeom prst="rightBrace">
            <a:avLst>
              <a:gd name="adj1" fmla="val 40548"/>
              <a:gd name="adj2" fmla="val 49432"/>
            </a:avLst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808538" y="263525"/>
          <a:ext cx="274637" cy="511175"/>
        </p:xfrm>
        <a:graphic>
          <a:graphicData uri="http://schemas.openxmlformats.org/presentationml/2006/ole">
            <p:oleObj spid="_x0000_s24582" name="Equation" r:id="rId7" imgW="88560" imgH="16488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10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638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code            can be extended to a					  code provided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14546" y="785794"/>
          <a:ext cx="1155700" cy="577850"/>
        </p:xfrm>
        <a:graphic>
          <a:graphicData uri="http://schemas.openxmlformats.org/presentationml/2006/ole">
            <p:oleObj spid="_x0000_s28674" name="Equation" r:id="rId3" imgW="431640" imgH="215640" progId="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0034" y="1357298"/>
          <a:ext cx="2379662" cy="577850"/>
        </p:xfrm>
        <a:graphic>
          <a:graphicData uri="http://schemas.openxmlformats.org/presentationml/2006/ole">
            <p:oleObj spid="_x0000_s28675" name="Equation" r:id="rId4" imgW="888840" imgH="215640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23254" y="2050646"/>
          <a:ext cx="6994525" cy="1552575"/>
        </p:xfrm>
        <a:graphic>
          <a:graphicData uri="http://schemas.openxmlformats.org/presentationml/2006/ole">
            <p:oleObj spid="_x0000_s28676" name="Equation" r:id="rId5" imgW="2171520" imgH="482400" progId="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255722" y="4382254"/>
          <a:ext cx="3691424" cy="1398614"/>
        </p:xfrm>
        <a:graphic>
          <a:graphicData uri="http://schemas.openxmlformats.org/presentationml/2006/ole">
            <p:oleObj spid="_x0000_s28679" name="Equation" r:id="rId6" imgW="2044440" imgH="774360" progId="">
              <p:embed/>
            </p:oleObj>
          </a:graphicData>
        </a:graphic>
      </p:graphicFrame>
      <p:graphicFrame>
        <p:nvGraphicFramePr>
          <p:cNvPr id="10" name="Object 24"/>
          <p:cNvGraphicFramePr>
            <a:graphicFrameLocks noChangeAspect="1"/>
          </p:cNvGraphicFramePr>
          <p:nvPr/>
        </p:nvGraphicFramePr>
        <p:xfrm>
          <a:off x="4475056" y="3994149"/>
          <a:ext cx="4256087" cy="1438275"/>
        </p:xfrm>
        <a:graphic>
          <a:graphicData uri="http://schemas.openxmlformats.org/presentationml/2006/ole">
            <p:oleObj spid="_x0000_s28680" name="Equation" r:id="rId7" imgW="1765080" imgH="59688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5168685" y="3975314"/>
            <a:ext cx="1394848" cy="2045777"/>
          </a:xfrm>
          <a:prstGeom prst="rect">
            <a:avLst/>
          </a:prstGeom>
          <a:solidFill>
            <a:srgbClr val="0070C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23682" y="3972731"/>
            <a:ext cx="297050" cy="204836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375168" y="5503862"/>
          <a:ext cx="908050" cy="512762"/>
        </p:xfrm>
        <a:graphic>
          <a:graphicData uri="http://schemas.openxmlformats.org/presentationml/2006/ole">
            <p:oleObj spid="_x0000_s28681" name="Equation" r:id="rId8" imgW="291960" imgH="16488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chnological awakening design template">
  <a:themeElements>
    <a:clrScheme name="Office Theme 7">
      <a:dk1>
        <a:srgbClr val="969696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7F7F7F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Technological awakening design template</Template>
  <TotalTime>1201</TotalTime>
  <Words>267</Words>
  <Application>Microsoft Office PowerPoint</Application>
  <PresentationFormat>On-screen Show (4:3)</PresentationFormat>
  <Paragraphs>110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Technological awakening design template</vt:lpstr>
      <vt:lpstr>Equation</vt:lpstr>
      <vt:lpstr>Some Notes on the  Binary GV Bound for  Linear Codes</vt:lpstr>
      <vt:lpstr>Agenda</vt:lpstr>
      <vt:lpstr>The Greedy Algorithm</vt:lpstr>
      <vt:lpstr>The Varshamov’s Estimate </vt:lpstr>
      <vt:lpstr>Main Result</vt:lpstr>
      <vt:lpstr>Some Intuition</vt:lpstr>
      <vt:lpstr>Proof Outline </vt:lpstr>
      <vt:lpstr>Proof Outline </vt:lpstr>
      <vt:lpstr>Further Results</vt:lpstr>
      <vt:lpstr>Comparison: Elia’s result</vt:lpstr>
      <vt:lpstr>Comparison: A. Barg et al.</vt:lpstr>
      <vt:lpstr>Comparison: Jiang &amp; Vardy</vt:lpstr>
      <vt:lpstr>Comparison: Jiang &amp; Vardy</vt:lpstr>
      <vt:lpstr>Conclusion</vt:lpstr>
    </vt:vector>
  </TitlesOfParts>
  <Manager/>
  <Company>Animation Factory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Notes on the GV Bound</dc:title>
  <dc:subject/>
  <dc:creator>Dejan</dc:creator>
  <cp:keywords/>
  <dc:description/>
  <cp:lastModifiedBy>Antoine</cp:lastModifiedBy>
  <cp:revision>17</cp:revision>
  <cp:lastPrinted>1601-01-01T00:00:00Z</cp:lastPrinted>
  <dcterms:created xsi:type="dcterms:W3CDTF">2009-05-23T20:49:55Z</dcterms:created>
  <dcterms:modified xsi:type="dcterms:W3CDTF">2009-06-19T21:55:47Z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TC011813391033</vt:lpwstr>
  </property>
</Properties>
</file>