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9" r:id="rId10"/>
    <p:sldId id="264" r:id="rId11"/>
    <p:sldId id="265" r:id="rId12"/>
    <p:sldId id="266" r:id="rId13"/>
    <p:sldId id="270" r:id="rId14"/>
    <p:sldId id="267" r:id="rId15"/>
    <p:sldId id="268" r:id="rId16"/>
    <p:sldId id="271" r:id="rId17"/>
    <p:sldId id="272" r:id="rId18"/>
    <p:sldId id="281" r:id="rId19"/>
    <p:sldId id="274" r:id="rId20"/>
    <p:sldId id="275" r:id="rId21"/>
    <p:sldId id="276" r:id="rId22"/>
    <p:sldId id="277" r:id="rId23"/>
    <p:sldId id="278" r:id="rId24"/>
    <p:sldId id="286" r:id="rId25"/>
    <p:sldId id="285" r:id="rId26"/>
    <p:sldId id="284" r:id="rId27"/>
    <p:sldId id="283" r:id="rId28"/>
    <p:sldId id="282" r:id="rId29"/>
    <p:sldId id="279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109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6225165562914"/>
          <c:y val="0.11413043478260869"/>
          <c:w val="0.69691286272734587"/>
          <c:h val="0.63256369123215994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4x3x2</c:v>
                </c:pt>
              </c:strCache>
            </c:strRef>
          </c:tx>
          <c:spPr>
            <a:ln w="50800">
              <a:solidFill>
                <a:srgbClr val="FF0000"/>
              </a:solidFill>
              <a:prstDash val="solid"/>
            </a:ln>
          </c:spPr>
          <c:marker>
            <c:symbol val="circle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xVal>
            <c:numRef>
              <c:f>Sheet1!$B$1:$I$1</c:f>
              <c:numCache>
                <c:formatCode>General</c:formatCode>
                <c:ptCount val="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</c:numCache>
            </c:numRef>
          </c:xVal>
          <c:yVal>
            <c:numRef>
              <c:f>Sheet1!$B$2:$I$2</c:f>
              <c:numCache>
                <c:formatCode>General</c:formatCode>
                <c:ptCount val="8"/>
                <c:pt idx="0">
                  <c:v>1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6</c:v>
                </c:pt>
                <c:pt idx="6">
                  <c:v>6</c:v>
                </c:pt>
                <c:pt idx="7">
                  <c:v>6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6x4</c:v>
                </c:pt>
              </c:strCache>
            </c:strRef>
          </c:tx>
          <c:spPr>
            <a:ln w="50800">
              <a:solidFill>
                <a:srgbClr val="FFFF00"/>
              </a:solidFill>
              <a:prstDash val="solid"/>
            </a:ln>
          </c:spPr>
          <c:marker>
            <c:symbol val="square"/>
            <c:size val="6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xVal>
            <c:numRef>
              <c:f>Sheet1!$B$1:$I$1</c:f>
              <c:numCache>
                <c:formatCode>General</c:formatCode>
                <c:ptCount val="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</c:numCache>
            </c:numRef>
          </c:xVal>
          <c:yVal>
            <c:numRef>
              <c:f>Sheet1!$B$3:$I$3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8x3</c:v>
                </c:pt>
              </c:strCache>
            </c:strRef>
          </c:tx>
          <c:spPr>
            <a:ln w="50800">
              <a:solidFill>
                <a:srgbClr val="00B050"/>
              </a:solidFill>
              <a:prstDash val="solid"/>
            </a:ln>
          </c:spPr>
          <c:marker>
            <c:symbol val="triangle"/>
            <c:size val="6"/>
            <c:spPr>
              <a:solidFill>
                <a:srgbClr val="00FF00"/>
              </a:solidFill>
              <a:ln>
                <a:solidFill>
                  <a:srgbClr val="00FF00"/>
                </a:solidFill>
                <a:prstDash val="solid"/>
              </a:ln>
            </c:spPr>
          </c:marker>
          <c:xVal>
            <c:numRef>
              <c:f>Sheet1!$B$1:$I$1</c:f>
              <c:numCache>
                <c:formatCode>General</c:formatCode>
                <c:ptCount val="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</c:numCache>
            </c:numRef>
          </c:xVal>
          <c:yVal>
            <c:numRef>
              <c:f>Sheet1!$B$4:$I$4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0361344"/>
        <c:axId val="120363264"/>
      </c:scatterChart>
      <c:valAx>
        <c:axId val="120361344"/>
        <c:scaling>
          <c:orientation val="minMax"/>
        </c:scaling>
        <c:delete val="0"/>
        <c:axPos val="b"/>
        <c:majorGridlines>
          <c:spPr>
            <a:ln w="2303">
              <a:solidFill>
                <a:schemeClr val="tx1"/>
              </a:solidFill>
              <a:prstDash val="solid"/>
            </a:ln>
          </c:spPr>
        </c:majorGridlines>
        <c:minorGridlines>
          <c:spPr>
            <a:ln w="2303">
              <a:solidFill>
                <a:schemeClr val="tx1"/>
              </a:solidFill>
              <a:prstDash val="solid"/>
            </a:ln>
          </c:spPr>
        </c:minorGridlines>
        <c:numFmt formatCode="General" sourceLinked="0"/>
        <c:majorTickMark val="out"/>
        <c:minorTickMark val="none"/>
        <c:tickLblPos val="nextTo"/>
        <c:spPr>
          <a:ln w="2763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120363264"/>
        <c:crosses val="autoZero"/>
        <c:crossBetween val="midCat"/>
        <c:majorUnit val="1"/>
        <c:minorUnit val="1"/>
      </c:valAx>
      <c:valAx>
        <c:axId val="120363264"/>
        <c:scaling>
          <c:orientation val="minMax"/>
        </c:scaling>
        <c:delete val="0"/>
        <c:axPos val="l"/>
        <c:majorGridlines>
          <c:spPr>
            <a:ln w="9211">
              <a:solidFill>
                <a:schemeClr val="tx1"/>
              </a:solidFill>
              <a:prstDash val="solid"/>
            </a:ln>
          </c:spPr>
        </c:majorGridlines>
        <c:minorGridlines>
          <c:spPr>
            <a:ln w="2303">
              <a:solidFill>
                <a:schemeClr val="tx1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230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120361344"/>
        <c:crosses val="autoZero"/>
        <c:crossBetween val="midCat"/>
        <c:majorUnit val="1"/>
        <c:minorUnit val="1"/>
      </c:valAx>
      <c:spPr>
        <a:gradFill flip="none" rotWithShape="1">
          <a:gsLst>
            <a:gs pos="0">
              <a:srgbClr xmlns:mc="http://schemas.openxmlformats.org/markup-compatibility/2006" xmlns:a14="http://schemas.microsoft.com/office/drawing/2010/main" val="C0C0C0" mc:Ignorable="a14" a14:legacySpreadsheetColorIndex="22"/>
            </a:gs>
            <a:gs pos="100000">
              <a:srgbClr xmlns:mc="http://schemas.openxmlformats.org/markup-compatibility/2006" xmlns:a14="http://schemas.microsoft.com/office/drawing/2010/main" val="010101" mc:Ignorable="a14" a14:legacySpreadsheetColorIndex="22">
                <a:gamma/>
                <a:shade val="57255"/>
                <a:invGamma/>
              </a:srgbClr>
            </a:gs>
          </a:gsLst>
          <a:lin ang="18900000" scaled="1"/>
          <a:tileRect/>
        </a:gradFill>
        <a:ln w="18421">
          <a:noFill/>
        </a:ln>
      </c:spPr>
    </c:plotArea>
    <c:legend>
      <c:legendPos val="r"/>
      <c:layout>
        <c:manualLayout>
          <c:xMode val="edge"/>
          <c:yMode val="edge"/>
          <c:x val="0.83461952009733054"/>
          <c:y val="0.19706928668538393"/>
          <c:w val="0.14395901692924012"/>
          <c:h val="0.39436582598118924"/>
        </c:manualLayout>
      </c:layout>
      <c:overlay val="0"/>
      <c:spPr>
        <a:noFill/>
        <a:ln w="2303">
          <a:solidFill>
            <a:schemeClr val="tx1"/>
          </a:solidFill>
          <a:prstDash val="solid"/>
        </a:ln>
      </c:sp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800" b="0" i="0" u="none" strike="noStrike" baseline="0">
          <a:solidFill>
            <a:schemeClr val="tx1"/>
          </a:solidFill>
          <a:latin typeface="Calibri" panose="020F0502020204030204" pitchFamily="34" charset="0"/>
          <a:ea typeface="Comic Sans MS"/>
          <a:cs typeface="Comic Sans MS"/>
        </a:defRPr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DF8C2D-47D5-4A5B-9BA5-76A30F647195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4C5950-2455-4C4B-A974-6E098D8BC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531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C5950-2455-4C4B-A974-6E098D8BC55D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257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74A3-E353-4C5A-B751-4912589FBBA6}" type="datetime1">
              <a:rPr lang="ru-RU" smtClean="0"/>
              <a:t>09.09.2014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Alexey Urivskiy                                               ACCT'2014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A969-61C1-47DE-A515-726E3B39EA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319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78696-A6AE-4C47-A482-C2317FC537E4}" type="datetime1">
              <a:rPr lang="ru-RU" smtClean="0"/>
              <a:t>09.09.2014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Alexey Urivskiy                                               ACCT'2014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A969-61C1-47DE-A515-726E3B39EA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940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F323-83F4-4DEC-AC1B-3AFD21BE5BEC}" type="datetime1">
              <a:rPr lang="ru-RU" smtClean="0"/>
              <a:t>09.09.2014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Alexey Urivskiy                                               ACCT'2014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A969-61C1-47DE-A515-726E3B39EA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548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AD859-8927-4377-9171-3E15CCD84C8E}" type="datetime1">
              <a:rPr lang="ru-RU" smtClean="0"/>
              <a:t>09.09.2014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Alexey Urivskiy                                               ACCT'2014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A969-61C1-47DE-A515-726E3B39EA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1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22BB-C107-4648-B1EF-E1D1EB1A7B53}" type="datetime1">
              <a:rPr lang="ru-RU" smtClean="0"/>
              <a:t>09.09.2014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Alexey Urivskiy                                               ACCT'2014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A969-61C1-47DE-A515-726E3B39EA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199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FB89A-916D-4651-8EAB-2288A6060B53}" type="datetime1">
              <a:rPr lang="ru-RU" smtClean="0"/>
              <a:t>09.09.2014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Alexey Urivskiy                                               ACCT'2014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A969-61C1-47DE-A515-726E3B39EA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873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4EFC1-8F4A-4B2E-85FE-7FA0D5854522}" type="datetime1">
              <a:rPr lang="ru-RU" smtClean="0"/>
              <a:t>09.09.2014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Alexey Urivskiy                                               ACCT'2014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A969-61C1-47DE-A515-726E3B39EA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3429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FAA9-1CBC-4BD8-93A2-C049EF7A2C72}" type="datetime1">
              <a:rPr lang="ru-RU" smtClean="0"/>
              <a:t>09.09.2014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Alexey Urivskiy                                               ACCT'2014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A969-61C1-47DE-A515-726E3B39EA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91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5FCE-367A-451E-9F44-9553B770B765}" type="datetime1">
              <a:rPr lang="ru-RU" smtClean="0"/>
              <a:t>09.09.2014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Alexey Urivskiy                                               ACCT'2014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A969-61C1-47DE-A515-726E3B39EA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456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147A-C159-4A00-B2C0-6C2E6325C880}" type="datetime1">
              <a:rPr lang="ru-RU" smtClean="0"/>
              <a:t>09.09.2014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Alexey Urivskiy                                               ACCT'2014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A969-61C1-47DE-A515-726E3B39EA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924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A8100-9F97-4C54-A868-C56A40100F4F}" type="datetime1">
              <a:rPr lang="ru-RU" smtClean="0"/>
              <a:t>09.09.2014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Alexey Urivskiy                                               ACCT'2014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A969-61C1-47DE-A515-726E3B39EA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3358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DC77A-81D4-4FEE-B7D3-A376AD626DFF}" type="datetime1">
              <a:rPr lang="ru-RU" smtClean="0"/>
              <a:t>09.09.2014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Alexey Urivskiy                                               ACCT'2014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9A969-61C1-47DE-A515-726E3B39EA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513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1470025"/>
          </a:xfrm>
        </p:spPr>
        <p:txBody>
          <a:bodyPr/>
          <a:lstStyle/>
          <a:p>
            <a:r>
              <a:rPr lang="en-US" b="1" dirty="0" smtClean="0"/>
              <a:t>Broadcast Encryption Scheme Based on Binary Cubes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3573016"/>
            <a:ext cx="7272808" cy="2592288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tx1"/>
                </a:solidFill>
              </a:rPr>
              <a:t>Alexey Urivskiy</a:t>
            </a:r>
          </a:p>
          <a:p>
            <a:r>
              <a:rPr lang="en-US" sz="4000" dirty="0" smtClean="0">
                <a:solidFill>
                  <a:schemeClr val="tx1"/>
                </a:solidFill>
              </a:rPr>
              <a:t>JSC </a:t>
            </a:r>
            <a:r>
              <a:rPr lang="ru-RU" sz="4000" dirty="0" smtClean="0">
                <a:solidFill>
                  <a:schemeClr val="tx1"/>
                </a:solidFill>
              </a:rPr>
              <a:t>«</a:t>
            </a:r>
            <a:r>
              <a:rPr lang="en-US" sz="4000" dirty="0" err="1" smtClean="0">
                <a:solidFill>
                  <a:schemeClr val="tx1"/>
                </a:solidFill>
              </a:rPr>
              <a:t>InfoTeCS</a:t>
            </a:r>
            <a:r>
              <a:rPr lang="ru-RU" sz="4000" dirty="0" smtClean="0">
                <a:solidFill>
                  <a:schemeClr val="tx1"/>
                </a:solidFill>
              </a:rPr>
              <a:t>»</a:t>
            </a:r>
            <a:r>
              <a:rPr lang="en-US" sz="4000" dirty="0" smtClean="0">
                <a:solidFill>
                  <a:schemeClr val="tx1"/>
                </a:solidFill>
              </a:rPr>
              <a:t>, Moscow, Russia</a:t>
            </a:r>
          </a:p>
          <a:p>
            <a:r>
              <a:rPr lang="en-US" sz="4000" b="1" dirty="0" smtClean="0">
                <a:solidFill>
                  <a:schemeClr val="tx2"/>
                </a:solidFill>
              </a:rPr>
              <a:t>alexey.urivskiy@mail.ru</a:t>
            </a:r>
            <a:endParaRPr lang="ru-RU" sz="4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96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title"/>
          </p:nvPr>
        </p:nvSpPr>
        <p:spPr>
          <a:xfrm>
            <a:off x="0" y="382588"/>
            <a:ext cx="9144000" cy="750887"/>
          </a:xfrm>
        </p:spPr>
        <p:txBody>
          <a:bodyPr>
            <a:noAutofit/>
          </a:bodyPr>
          <a:lstStyle/>
          <a:p>
            <a:r>
              <a:rPr lang="en-US" altLang="ko-KR" b="1" dirty="0" smtClean="0">
                <a:latin typeface="+mn-lt"/>
                <a:ea typeface="굴림" pitchFamily="34" charset="-127"/>
              </a:rPr>
              <a:t>Naive Scheme </a:t>
            </a:r>
            <a:endParaRPr lang="ru-RU" altLang="ru-RU" b="1" dirty="0">
              <a:latin typeface="+mn-lt"/>
            </a:endParaRPr>
          </a:p>
        </p:txBody>
      </p:sp>
      <p:graphicFrame>
        <p:nvGraphicFramePr>
          <p:cNvPr id="4" name="Group 1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934419"/>
              </p:ext>
            </p:extLst>
          </p:nvPr>
        </p:nvGraphicFramePr>
        <p:xfrm>
          <a:off x="1670050" y="1757363"/>
          <a:ext cx="6096000" cy="3157540"/>
        </p:xfrm>
        <a:graphic>
          <a:graphicData uri="http://schemas.openxmlformats.org/drawingml/2006/table">
            <a:tbl>
              <a:tblPr/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636588"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238"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238"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238"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238"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laptop"/>
          <p:cNvSpPr>
            <a:spLocks noEditPoints="1" noChangeArrowheads="1"/>
          </p:cNvSpPr>
          <p:nvPr/>
        </p:nvSpPr>
        <p:spPr bwMode="auto">
          <a:xfrm>
            <a:off x="3055938" y="1582738"/>
            <a:ext cx="900112" cy="642937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30000"/>
              </a:spcBef>
            </a:pPr>
            <a:r>
              <a:rPr lang="ru-RU" altLang="ru-RU" b="0">
                <a:latin typeface="+mn-lt"/>
              </a:rPr>
              <a:t>1</a:t>
            </a:r>
          </a:p>
        </p:txBody>
      </p:sp>
      <p:sp>
        <p:nvSpPr>
          <p:cNvPr id="6" name="laptop"/>
          <p:cNvSpPr>
            <a:spLocks noEditPoints="1" noChangeArrowheads="1"/>
          </p:cNvSpPr>
          <p:nvPr/>
        </p:nvSpPr>
        <p:spPr bwMode="auto">
          <a:xfrm>
            <a:off x="4273550" y="1582738"/>
            <a:ext cx="896938" cy="642937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30000"/>
              </a:spcBef>
            </a:pPr>
            <a:r>
              <a:rPr lang="ru-RU" altLang="ru-RU" b="0">
                <a:latin typeface="+mn-lt"/>
              </a:rPr>
              <a:t>2</a:t>
            </a:r>
          </a:p>
        </p:txBody>
      </p:sp>
      <p:sp>
        <p:nvSpPr>
          <p:cNvPr id="7" name="laptop"/>
          <p:cNvSpPr>
            <a:spLocks noEditPoints="1" noChangeArrowheads="1"/>
          </p:cNvSpPr>
          <p:nvPr/>
        </p:nvSpPr>
        <p:spPr bwMode="auto">
          <a:xfrm>
            <a:off x="5486400" y="1582738"/>
            <a:ext cx="898525" cy="642937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30000"/>
              </a:spcBef>
            </a:pPr>
            <a:r>
              <a:rPr lang="en-US" altLang="ko-KR" b="0">
                <a:latin typeface="+mn-lt"/>
                <a:ea typeface="굴림" pitchFamily="34" charset="-127"/>
              </a:rPr>
              <a:t>3</a:t>
            </a:r>
            <a:endParaRPr lang="ru-RU" altLang="ru-RU" b="0">
              <a:latin typeface="+mn-lt"/>
            </a:endParaRPr>
          </a:p>
        </p:txBody>
      </p:sp>
      <p:sp>
        <p:nvSpPr>
          <p:cNvPr id="8" name="laptop"/>
          <p:cNvSpPr>
            <a:spLocks noEditPoints="1" noChangeArrowheads="1"/>
          </p:cNvSpPr>
          <p:nvPr/>
        </p:nvSpPr>
        <p:spPr bwMode="auto">
          <a:xfrm>
            <a:off x="6700838" y="1582738"/>
            <a:ext cx="900112" cy="642937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30000"/>
              </a:spcBef>
            </a:pPr>
            <a:r>
              <a:rPr lang="ru-RU" altLang="ru-RU" b="0">
                <a:latin typeface="+mn-lt"/>
              </a:rPr>
              <a:t>4</a:t>
            </a:r>
          </a:p>
        </p:txBody>
      </p:sp>
      <p:grpSp>
        <p:nvGrpSpPr>
          <p:cNvPr id="9" name="Group 258"/>
          <p:cNvGrpSpPr>
            <a:grpSpLocks/>
          </p:cNvGrpSpPr>
          <p:nvPr/>
        </p:nvGrpSpPr>
        <p:grpSpPr bwMode="auto">
          <a:xfrm>
            <a:off x="1825625" y="2414588"/>
            <a:ext cx="1914525" cy="549275"/>
            <a:chOff x="1150" y="1521"/>
            <a:chExt cx="1206" cy="346"/>
          </a:xfrm>
        </p:grpSpPr>
        <p:pic>
          <p:nvPicPr>
            <p:cNvPr id="10" name="Picture 246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1245" y="1426"/>
              <a:ext cx="346" cy="53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254" descr="B12_1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00" y="1562"/>
              <a:ext cx="256" cy="3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2" name="Group 259"/>
          <p:cNvGrpSpPr>
            <a:grpSpLocks/>
          </p:cNvGrpSpPr>
          <p:nvPr/>
        </p:nvGrpSpPr>
        <p:grpSpPr bwMode="auto">
          <a:xfrm>
            <a:off x="1825625" y="3035300"/>
            <a:ext cx="3128963" cy="549275"/>
            <a:chOff x="1150" y="1912"/>
            <a:chExt cx="1971" cy="346"/>
          </a:xfrm>
        </p:grpSpPr>
        <p:pic>
          <p:nvPicPr>
            <p:cNvPr id="13" name="Picture 247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1245" y="1817"/>
              <a:ext cx="346" cy="536"/>
            </a:xfrm>
            <a:prstGeom prst="rect">
              <a:avLst/>
            </a:prstGeom>
            <a:solidFill>
              <a:srgbClr val="99FF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255" descr="B12_1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65" y="1953"/>
              <a:ext cx="256" cy="3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5" name="Group 260"/>
          <p:cNvGrpSpPr>
            <a:grpSpLocks/>
          </p:cNvGrpSpPr>
          <p:nvPr/>
        </p:nvGrpSpPr>
        <p:grpSpPr bwMode="auto">
          <a:xfrm>
            <a:off x="1825625" y="3714750"/>
            <a:ext cx="4298950" cy="549275"/>
            <a:chOff x="1150" y="2340"/>
            <a:chExt cx="2708" cy="346"/>
          </a:xfrm>
        </p:grpSpPr>
        <p:pic>
          <p:nvPicPr>
            <p:cNvPr id="16" name="Picture 248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1245" y="2245"/>
              <a:ext cx="346" cy="536"/>
            </a:xfrm>
            <a:prstGeom prst="rect">
              <a:avLst/>
            </a:prstGeom>
            <a:solidFill>
              <a:srgbClr val="EB1B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256" descr="B12_1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2" y="2340"/>
              <a:ext cx="256" cy="3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8" name="Group 261"/>
          <p:cNvGrpSpPr>
            <a:grpSpLocks/>
          </p:cNvGrpSpPr>
          <p:nvPr/>
        </p:nvGrpSpPr>
        <p:grpSpPr bwMode="auto">
          <a:xfrm>
            <a:off x="1825625" y="4344988"/>
            <a:ext cx="5559425" cy="549275"/>
            <a:chOff x="1150" y="2737"/>
            <a:chExt cx="3502" cy="346"/>
          </a:xfrm>
        </p:grpSpPr>
        <p:pic>
          <p:nvPicPr>
            <p:cNvPr id="19" name="Picture 249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1245" y="2642"/>
              <a:ext cx="346" cy="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257" descr="B12_1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6" y="2778"/>
              <a:ext cx="256" cy="3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1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0" y="6520259"/>
            <a:ext cx="9144000" cy="36512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Alexey Urivskiy                                                                                                            ACCT'2014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306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3"/>
                                      </p:to>
                                    </p:set>
                                    <p:animEffect filter="image" prLst="opacity: 0.3">
                                      <p:cBhvr rctx="IE">
                                        <p:cTn id="19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3"/>
                                      </p:to>
                                    </p:set>
                                    <p:animEffect filter="image" prLst="opacity: 0.3">
                                      <p:cBhvr rctx="IE">
                                        <p:cTn id="22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3"/>
                                      </p:to>
                                    </p:set>
                                    <p:animEffect filter="image" prLst="opacity: 0.3">
                                      <p:cBhvr rctx="IE">
                                        <p:cTn id="25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41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3"/>
                                      </p:to>
                                    </p:set>
                                    <p:animEffect filter="image" prLst="opacity: 0.3">
                                      <p:cBhvr rctx="IE">
                                        <p:cTn id="42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44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3"/>
                                      </p:to>
                                    </p:set>
                                    <p:animEffect filter="image" prLst="opacity: 0.3">
                                      <p:cBhvr rctx="IE">
                                        <p:cTn id="45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5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3"/>
                                      </p:to>
                                    </p:set>
                                    <p:animEffect filter="image" prLst="opacity: 0.3">
                                      <p:cBhvr rctx="IE">
                                        <p:cTn id="66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750888"/>
          </a:xfrm>
        </p:spPr>
        <p:txBody>
          <a:bodyPr>
            <a:noAutofit/>
          </a:bodyPr>
          <a:lstStyle/>
          <a:p>
            <a:r>
              <a:rPr lang="en-US" altLang="ko-KR" b="1" dirty="0" smtClean="0">
                <a:latin typeface="+mn-lt"/>
                <a:ea typeface="굴림" pitchFamily="34" charset="-127"/>
              </a:rPr>
              <a:t>Properties </a:t>
            </a:r>
            <a:endParaRPr lang="ru-RU" altLang="ru-RU" b="1" dirty="0">
              <a:latin typeface="+mn-lt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31788" y="1417638"/>
            <a:ext cx="8480425" cy="4043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4000" dirty="0" smtClean="0">
                <a:ea typeface="굴림" pitchFamily="34" charset="-127"/>
              </a:rPr>
              <a:t>Transmission overhead</a:t>
            </a:r>
            <a:br>
              <a:rPr lang="en-US" altLang="ko-KR" sz="4000" dirty="0" smtClean="0">
                <a:ea typeface="굴림" pitchFamily="34" charset="-127"/>
              </a:rPr>
            </a:br>
            <a:r>
              <a:rPr lang="en-US" altLang="ko-KR" sz="4000" dirty="0" smtClean="0">
                <a:ea typeface="굴림" pitchFamily="34" charset="-127"/>
              </a:rPr>
              <a:t> 	</a:t>
            </a:r>
            <a:r>
              <a:rPr lang="en-US" altLang="ko-KR" sz="4000" b="1" dirty="0" smtClean="0">
                <a:solidFill>
                  <a:srgbClr val="FF0000"/>
                </a:solidFill>
                <a:ea typeface="굴림" pitchFamily="34" charset="-127"/>
              </a:rPr>
              <a:t>Largest possible</a:t>
            </a:r>
          </a:p>
          <a:p>
            <a:r>
              <a:rPr lang="en-US" altLang="ko-KR" sz="4000" dirty="0" smtClean="0">
                <a:ea typeface="굴림" pitchFamily="34" charset="-127"/>
              </a:rPr>
              <a:t>User key block</a:t>
            </a:r>
            <a:br>
              <a:rPr lang="en-US" altLang="ko-KR" sz="4000" dirty="0" smtClean="0">
                <a:ea typeface="굴림" pitchFamily="34" charset="-127"/>
              </a:rPr>
            </a:br>
            <a:r>
              <a:rPr lang="en-US" altLang="ko-KR" sz="4000" dirty="0" smtClean="0">
                <a:ea typeface="굴림" pitchFamily="34" charset="-127"/>
              </a:rPr>
              <a:t>	</a:t>
            </a:r>
            <a:r>
              <a:rPr lang="en-US" altLang="ko-KR" sz="4000" b="1" dirty="0" smtClean="0">
                <a:solidFill>
                  <a:srgbClr val="0070C0"/>
                </a:solidFill>
                <a:ea typeface="굴림" pitchFamily="34" charset="-127"/>
              </a:rPr>
              <a:t>Smallest possible = 1 Key</a:t>
            </a:r>
          </a:p>
          <a:p>
            <a:r>
              <a:rPr lang="en-US" altLang="ko-KR" sz="4000" dirty="0" smtClean="0">
                <a:ea typeface="굴림" pitchFamily="34" charset="-127"/>
              </a:rPr>
              <a:t>Processing complexity</a:t>
            </a:r>
            <a:br>
              <a:rPr lang="en-US" altLang="ko-KR" sz="4000" dirty="0" smtClean="0">
                <a:ea typeface="굴림" pitchFamily="34" charset="-127"/>
              </a:rPr>
            </a:br>
            <a:r>
              <a:rPr lang="en-US" altLang="ko-KR" sz="4000" dirty="0" smtClean="0">
                <a:ea typeface="굴림" pitchFamily="34" charset="-127"/>
              </a:rPr>
              <a:t>	</a:t>
            </a:r>
            <a:r>
              <a:rPr lang="en-US" altLang="ko-KR" sz="4000" b="1" dirty="0" smtClean="0">
                <a:ea typeface="굴림" pitchFamily="34" charset="-127"/>
              </a:rPr>
              <a:t>Low</a:t>
            </a:r>
          </a:p>
          <a:p>
            <a:endParaRPr lang="ru-RU" altLang="ru-RU" dirty="0">
              <a:solidFill>
                <a:srgbClr val="66FF33"/>
              </a:solidFill>
            </a:endParaRPr>
          </a:p>
        </p:txBody>
      </p:sp>
      <p:sp>
        <p:nvSpPr>
          <p:cNvPr id="5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0" y="6520259"/>
            <a:ext cx="9144000" cy="36512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Alexey Urivskiy                                                                                                            ACCT'2014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05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3"/>
          <p:cNvSpPr>
            <a:spLocks noGrp="1" noChangeArrowheads="1"/>
          </p:cNvSpPr>
          <p:nvPr>
            <p:ph type="title"/>
          </p:nvPr>
        </p:nvSpPr>
        <p:spPr>
          <a:xfrm>
            <a:off x="0" y="116632"/>
            <a:ext cx="9144000" cy="750888"/>
          </a:xfrm>
          <a:noFill/>
          <a:ln/>
        </p:spPr>
        <p:txBody>
          <a:bodyPr>
            <a:noAutofit/>
          </a:bodyPr>
          <a:lstStyle/>
          <a:p>
            <a:r>
              <a:rPr lang="en-US" altLang="ko-KR" b="1" dirty="0">
                <a:ea typeface="굴림" pitchFamily="34" charset="-127"/>
              </a:rPr>
              <a:t>Trivial </a:t>
            </a:r>
            <a:r>
              <a:rPr lang="en-US" altLang="ko-KR" b="1" dirty="0" smtClean="0">
                <a:ea typeface="굴림" pitchFamily="34" charset="-127"/>
              </a:rPr>
              <a:t>Scheme </a:t>
            </a:r>
            <a:endParaRPr lang="ru-RU" altLang="ru-RU" b="1" dirty="0"/>
          </a:p>
        </p:txBody>
      </p:sp>
      <p:sp>
        <p:nvSpPr>
          <p:cNvPr id="4" name="laptop"/>
          <p:cNvSpPr>
            <a:spLocks noEditPoints="1" noChangeArrowheads="1"/>
          </p:cNvSpPr>
          <p:nvPr/>
        </p:nvSpPr>
        <p:spPr bwMode="auto">
          <a:xfrm>
            <a:off x="2586038" y="836712"/>
            <a:ext cx="898525" cy="682625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30000"/>
              </a:spcBef>
            </a:pPr>
            <a:r>
              <a:rPr lang="ru-RU" altLang="ru-RU" b="1">
                <a:latin typeface="+mn-lt"/>
              </a:rPr>
              <a:t>1</a:t>
            </a:r>
          </a:p>
        </p:txBody>
      </p:sp>
      <p:sp>
        <p:nvSpPr>
          <p:cNvPr id="5" name="laptop"/>
          <p:cNvSpPr>
            <a:spLocks noEditPoints="1" noChangeArrowheads="1"/>
          </p:cNvSpPr>
          <p:nvPr/>
        </p:nvSpPr>
        <p:spPr bwMode="auto">
          <a:xfrm>
            <a:off x="3802063" y="836712"/>
            <a:ext cx="898525" cy="682625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30000"/>
              </a:spcBef>
            </a:pPr>
            <a:r>
              <a:rPr lang="ru-RU" altLang="ru-RU" b="1">
                <a:latin typeface="+mn-lt"/>
              </a:rPr>
              <a:t>2</a:t>
            </a:r>
          </a:p>
        </p:txBody>
      </p:sp>
      <p:sp>
        <p:nvSpPr>
          <p:cNvPr id="6" name="laptop"/>
          <p:cNvSpPr>
            <a:spLocks noEditPoints="1" noChangeArrowheads="1"/>
          </p:cNvSpPr>
          <p:nvPr/>
        </p:nvSpPr>
        <p:spPr bwMode="auto">
          <a:xfrm>
            <a:off x="5016500" y="836712"/>
            <a:ext cx="898525" cy="682625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30000"/>
              </a:spcBef>
            </a:pPr>
            <a:r>
              <a:rPr lang="en-US" altLang="ko-KR" b="1">
                <a:latin typeface="+mn-lt"/>
                <a:ea typeface="굴림" pitchFamily="34" charset="-127"/>
              </a:rPr>
              <a:t>3</a:t>
            </a:r>
            <a:endParaRPr lang="ru-RU" altLang="ru-RU" b="1">
              <a:latin typeface="+mn-lt"/>
            </a:endParaRPr>
          </a:p>
        </p:txBody>
      </p:sp>
      <p:sp>
        <p:nvSpPr>
          <p:cNvPr id="7" name="laptop"/>
          <p:cNvSpPr>
            <a:spLocks noEditPoints="1" noChangeArrowheads="1"/>
          </p:cNvSpPr>
          <p:nvPr/>
        </p:nvSpPr>
        <p:spPr bwMode="auto">
          <a:xfrm>
            <a:off x="6230938" y="836712"/>
            <a:ext cx="898525" cy="682625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30000"/>
              </a:spcBef>
            </a:pPr>
            <a:r>
              <a:rPr lang="ru-RU" altLang="ru-RU" b="1">
                <a:latin typeface="+mn-lt"/>
              </a:rPr>
              <a:t>4</a:t>
            </a:r>
          </a:p>
        </p:txBody>
      </p:sp>
      <p:grpSp>
        <p:nvGrpSpPr>
          <p:cNvPr id="8" name="Group 433"/>
          <p:cNvGrpSpPr>
            <a:grpSpLocks/>
          </p:cNvGrpSpPr>
          <p:nvPr/>
        </p:nvGrpSpPr>
        <p:grpSpPr bwMode="auto">
          <a:xfrm>
            <a:off x="1358900" y="1158974"/>
            <a:ext cx="6092825" cy="5264150"/>
            <a:chOff x="912" y="738"/>
            <a:chExt cx="3838" cy="3316"/>
          </a:xfrm>
        </p:grpSpPr>
        <p:sp>
          <p:nvSpPr>
            <p:cNvPr id="9" name="Line 316"/>
            <p:cNvSpPr>
              <a:spLocks noChangeShapeType="1"/>
            </p:cNvSpPr>
            <p:nvPr/>
          </p:nvSpPr>
          <p:spPr bwMode="auto">
            <a:xfrm>
              <a:off x="912" y="1247"/>
              <a:ext cx="383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10" name="Line 317"/>
            <p:cNvSpPr>
              <a:spLocks noChangeShapeType="1"/>
            </p:cNvSpPr>
            <p:nvPr/>
          </p:nvSpPr>
          <p:spPr bwMode="auto">
            <a:xfrm>
              <a:off x="912" y="1442"/>
              <a:ext cx="383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11" name="Line 318"/>
            <p:cNvSpPr>
              <a:spLocks noChangeShapeType="1"/>
            </p:cNvSpPr>
            <p:nvPr/>
          </p:nvSpPr>
          <p:spPr bwMode="auto">
            <a:xfrm>
              <a:off x="912" y="1642"/>
              <a:ext cx="383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12" name="Line 319"/>
            <p:cNvSpPr>
              <a:spLocks noChangeShapeType="1"/>
            </p:cNvSpPr>
            <p:nvPr/>
          </p:nvSpPr>
          <p:spPr bwMode="auto">
            <a:xfrm>
              <a:off x="912" y="1845"/>
              <a:ext cx="383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13" name="Line 320"/>
            <p:cNvSpPr>
              <a:spLocks noChangeShapeType="1"/>
            </p:cNvSpPr>
            <p:nvPr/>
          </p:nvSpPr>
          <p:spPr bwMode="auto">
            <a:xfrm>
              <a:off x="912" y="2042"/>
              <a:ext cx="383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14" name="Line 321"/>
            <p:cNvSpPr>
              <a:spLocks noChangeShapeType="1"/>
            </p:cNvSpPr>
            <p:nvPr/>
          </p:nvSpPr>
          <p:spPr bwMode="auto">
            <a:xfrm>
              <a:off x="912" y="2247"/>
              <a:ext cx="383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15" name="Line 322"/>
            <p:cNvSpPr>
              <a:spLocks noChangeShapeType="1"/>
            </p:cNvSpPr>
            <p:nvPr/>
          </p:nvSpPr>
          <p:spPr bwMode="auto">
            <a:xfrm>
              <a:off x="912" y="2440"/>
              <a:ext cx="383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16" name="Line 323"/>
            <p:cNvSpPr>
              <a:spLocks noChangeShapeType="1"/>
            </p:cNvSpPr>
            <p:nvPr/>
          </p:nvSpPr>
          <p:spPr bwMode="auto">
            <a:xfrm>
              <a:off x="912" y="2642"/>
              <a:ext cx="383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17" name="Line 324"/>
            <p:cNvSpPr>
              <a:spLocks noChangeShapeType="1"/>
            </p:cNvSpPr>
            <p:nvPr/>
          </p:nvSpPr>
          <p:spPr bwMode="auto">
            <a:xfrm>
              <a:off x="912" y="2837"/>
              <a:ext cx="383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18" name="Line 325"/>
            <p:cNvSpPr>
              <a:spLocks noChangeShapeType="1"/>
            </p:cNvSpPr>
            <p:nvPr/>
          </p:nvSpPr>
          <p:spPr bwMode="auto">
            <a:xfrm>
              <a:off x="912" y="3042"/>
              <a:ext cx="383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19" name="Line 328"/>
            <p:cNvSpPr>
              <a:spLocks noChangeShapeType="1"/>
            </p:cNvSpPr>
            <p:nvPr/>
          </p:nvSpPr>
          <p:spPr bwMode="auto">
            <a:xfrm>
              <a:off x="912" y="3439"/>
              <a:ext cx="383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20" name="Line 329"/>
            <p:cNvSpPr>
              <a:spLocks noChangeShapeType="1"/>
            </p:cNvSpPr>
            <p:nvPr/>
          </p:nvSpPr>
          <p:spPr bwMode="auto">
            <a:xfrm>
              <a:off x="912" y="3639"/>
              <a:ext cx="383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21" name="Line 330"/>
            <p:cNvSpPr>
              <a:spLocks noChangeShapeType="1"/>
            </p:cNvSpPr>
            <p:nvPr/>
          </p:nvSpPr>
          <p:spPr bwMode="auto">
            <a:xfrm>
              <a:off x="912" y="3842"/>
              <a:ext cx="383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22" name="Line 331"/>
            <p:cNvSpPr>
              <a:spLocks noChangeShapeType="1"/>
            </p:cNvSpPr>
            <p:nvPr/>
          </p:nvSpPr>
          <p:spPr bwMode="auto">
            <a:xfrm>
              <a:off x="912" y="3246"/>
              <a:ext cx="383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23" name="Line 332"/>
            <p:cNvSpPr>
              <a:spLocks noChangeShapeType="1"/>
            </p:cNvSpPr>
            <p:nvPr/>
          </p:nvSpPr>
          <p:spPr bwMode="auto">
            <a:xfrm>
              <a:off x="1593" y="738"/>
              <a:ext cx="0" cy="3304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24" name="Line 336"/>
            <p:cNvSpPr>
              <a:spLocks noChangeShapeType="1"/>
            </p:cNvSpPr>
            <p:nvPr/>
          </p:nvSpPr>
          <p:spPr bwMode="auto">
            <a:xfrm>
              <a:off x="2355" y="750"/>
              <a:ext cx="0" cy="3304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25" name="Line 337"/>
            <p:cNvSpPr>
              <a:spLocks noChangeShapeType="1"/>
            </p:cNvSpPr>
            <p:nvPr/>
          </p:nvSpPr>
          <p:spPr bwMode="auto">
            <a:xfrm>
              <a:off x="3116" y="750"/>
              <a:ext cx="0" cy="3304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26" name="Line 338"/>
            <p:cNvSpPr>
              <a:spLocks noChangeShapeType="1"/>
            </p:cNvSpPr>
            <p:nvPr/>
          </p:nvSpPr>
          <p:spPr bwMode="auto">
            <a:xfrm>
              <a:off x="3877" y="750"/>
              <a:ext cx="0" cy="3304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27" name="Line 339"/>
            <p:cNvSpPr>
              <a:spLocks noChangeShapeType="1"/>
            </p:cNvSpPr>
            <p:nvPr/>
          </p:nvSpPr>
          <p:spPr bwMode="auto">
            <a:xfrm>
              <a:off x="912" y="1053"/>
              <a:ext cx="383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</p:grpSp>
      <p:grpSp>
        <p:nvGrpSpPr>
          <p:cNvPr id="28" name="Group 409"/>
          <p:cNvGrpSpPr>
            <a:grpSpLocks/>
          </p:cNvGrpSpPr>
          <p:nvPr/>
        </p:nvGrpSpPr>
        <p:grpSpPr bwMode="auto">
          <a:xfrm>
            <a:off x="1358900" y="1649512"/>
            <a:ext cx="5770563" cy="327025"/>
            <a:chOff x="912" y="1047"/>
            <a:chExt cx="3635" cy="206"/>
          </a:xfrm>
        </p:grpSpPr>
        <p:grpSp>
          <p:nvGrpSpPr>
            <p:cNvPr id="29" name="Group 407"/>
            <p:cNvGrpSpPr>
              <a:grpSpLocks/>
            </p:cNvGrpSpPr>
            <p:nvPr/>
          </p:nvGrpSpPr>
          <p:grpSpPr bwMode="auto">
            <a:xfrm>
              <a:off x="1835" y="1047"/>
              <a:ext cx="2712" cy="206"/>
              <a:chOff x="1835" y="1047"/>
              <a:chExt cx="2712" cy="206"/>
            </a:xfrm>
          </p:grpSpPr>
          <p:pic>
            <p:nvPicPr>
              <p:cNvPr id="33" name="Picture 71" descr="B12_1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35" y="1047"/>
                <a:ext cx="416" cy="2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4" name="Picture 340" descr="B12_1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01" y="1053"/>
                <a:ext cx="416" cy="2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5" name="Picture 341" descr="B12_1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66" y="1053"/>
                <a:ext cx="416" cy="2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6" name="Picture 342" descr="B12_1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31" y="1053"/>
                <a:ext cx="416" cy="2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30" name="Group 392"/>
            <p:cNvGrpSpPr>
              <a:grpSpLocks/>
            </p:cNvGrpSpPr>
            <p:nvPr/>
          </p:nvGrpSpPr>
          <p:grpSpPr bwMode="auto">
            <a:xfrm>
              <a:off x="912" y="1047"/>
              <a:ext cx="596" cy="201"/>
              <a:chOff x="912" y="1047"/>
              <a:chExt cx="596" cy="201"/>
            </a:xfrm>
          </p:grpSpPr>
          <p:pic>
            <p:nvPicPr>
              <p:cNvPr id="31" name="Picture 301" descr="j0232769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967" y="992"/>
                <a:ext cx="200" cy="310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0"/>
                      <a:invGamma/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FF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" name="Text Box 372"/>
              <p:cNvSpPr txBox="1">
                <a:spLocks noChangeArrowheads="1"/>
              </p:cNvSpPr>
              <p:nvPr/>
            </p:nvSpPr>
            <p:spPr bwMode="auto">
              <a:xfrm>
                <a:off x="1222" y="1053"/>
                <a:ext cx="286" cy="195"/>
              </a:xfrm>
              <a:prstGeom prst="rect">
                <a:avLst/>
              </a:prstGeom>
              <a:gradFill rotWithShape="1">
                <a:gsLst>
                  <a:gs pos="0">
                    <a:srgbClr val="FF0000">
                      <a:alpha val="50000"/>
                    </a:srgbClr>
                  </a:gs>
                  <a:gs pos="100000">
                    <a:srgbClr val="FF0000">
                      <a:gamma/>
                      <a:shade val="46275"/>
                      <a:invGamma/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ko-KR" sz="1400" b="1">
                    <a:latin typeface="+mn-lt"/>
                    <a:ea typeface="굴림" pitchFamily="34" charset="-127"/>
                  </a:rPr>
                  <a:t>1</a:t>
                </a:r>
                <a:endParaRPr lang="ru-RU" altLang="ru-RU" sz="1400" b="1">
                  <a:latin typeface="+mn-lt"/>
                </a:endParaRPr>
              </a:p>
            </p:txBody>
          </p:sp>
        </p:grpSp>
      </p:grpSp>
      <p:grpSp>
        <p:nvGrpSpPr>
          <p:cNvPr id="37" name="Group 419"/>
          <p:cNvGrpSpPr>
            <a:grpSpLocks/>
          </p:cNvGrpSpPr>
          <p:nvPr/>
        </p:nvGrpSpPr>
        <p:grpSpPr bwMode="auto">
          <a:xfrm>
            <a:off x="1358900" y="1959074"/>
            <a:ext cx="4556125" cy="334963"/>
            <a:chOff x="912" y="1242"/>
            <a:chExt cx="2870" cy="211"/>
          </a:xfrm>
        </p:grpSpPr>
        <p:grpSp>
          <p:nvGrpSpPr>
            <p:cNvPr id="38" name="Group 408"/>
            <p:cNvGrpSpPr>
              <a:grpSpLocks/>
            </p:cNvGrpSpPr>
            <p:nvPr/>
          </p:nvGrpSpPr>
          <p:grpSpPr bwMode="auto">
            <a:xfrm>
              <a:off x="1835" y="1242"/>
              <a:ext cx="1947" cy="211"/>
              <a:chOff x="1835" y="1242"/>
              <a:chExt cx="1947" cy="211"/>
            </a:xfrm>
          </p:grpSpPr>
          <p:pic>
            <p:nvPicPr>
              <p:cNvPr id="42" name="Picture 343" descr="B12_1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35" y="1242"/>
                <a:ext cx="416" cy="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3" name="Picture 344" descr="B12_1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01" y="1253"/>
                <a:ext cx="416" cy="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4" name="Picture 345" descr="B12_1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66" y="1253"/>
                <a:ext cx="416" cy="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39" name="Group 393"/>
            <p:cNvGrpSpPr>
              <a:grpSpLocks/>
            </p:cNvGrpSpPr>
            <p:nvPr/>
          </p:nvGrpSpPr>
          <p:grpSpPr bwMode="auto">
            <a:xfrm>
              <a:off x="912" y="1247"/>
              <a:ext cx="596" cy="200"/>
              <a:chOff x="912" y="1247"/>
              <a:chExt cx="596" cy="200"/>
            </a:xfrm>
          </p:grpSpPr>
          <p:pic>
            <p:nvPicPr>
              <p:cNvPr id="40" name="Picture 303" descr="j0232769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967" y="1192"/>
                <a:ext cx="200" cy="310"/>
              </a:xfrm>
              <a:prstGeom prst="rect">
                <a:avLst/>
              </a:prstGeom>
              <a:gradFill rotWithShape="1">
                <a:gsLst>
                  <a:gs pos="0">
                    <a:srgbClr val="0000FF"/>
                  </a:gs>
                  <a:gs pos="100000">
                    <a:srgbClr val="0000FF">
                      <a:gamma/>
                      <a:shade val="0"/>
                      <a:invGamma/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FF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1" name="Text Box 374"/>
              <p:cNvSpPr txBox="1">
                <a:spLocks noChangeArrowheads="1"/>
              </p:cNvSpPr>
              <p:nvPr/>
            </p:nvSpPr>
            <p:spPr bwMode="auto">
              <a:xfrm>
                <a:off x="1222" y="1248"/>
                <a:ext cx="286" cy="195"/>
              </a:xfrm>
              <a:prstGeom prst="rect">
                <a:avLst/>
              </a:prstGeom>
              <a:gradFill rotWithShape="1">
                <a:gsLst>
                  <a:gs pos="0">
                    <a:srgbClr val="0000FF">
                      <a:alpha val="50000"/>
                    </a:srgbClr>
                  </a:gs>
                  <a:gs pos="100000">
                    <a:srgbClr val="0000FF">
                      <a:gamma/>
                      <a:shade val="0"/>
                      <a:invGamma/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ko-KR" sz="1400" b="1">
                    <a:latin typeface="+mn-lt"/>
                    <a:ea typeface="굴림" pitchFamily="34" charset="-127"/>
                  </a:rPr>
                  <a:t>2</a:t>
                </a:r>
                <a:endParaRPr lang="ru-RU" altLang="ru-RU" sz="1400" b="1">
                  <a:latin typeface="+mn-lt"/>
                </a:endParaRPr>
              </a:p>
            </p:txBody>
          </p:sp>
        </p:grpSp>
      </p:grpSp>
      <p:grpSp>
        <p:nvGrpSpPr>
          <p:cNvPr id="45" name="Group 420"/>
          <p:cNvGrpSpPr>
            <a:grpSpLocks/>
          </p:cNvGrpSpPr>
          <p:nvPr/>
        </p:nvGrpSpPr>
        <p:grpSpPr bwMode="auto">
          <a:xfrm>
            <a:off x="1358900" y="2259112"/>
            <a:ext cx="5770563" cy="352425"/>
            <a:chOff x="912" y="1431"/>
            <a:chExt cx="3635" cy="222"/>
          </a:xfrm>
        </p:grpSpPr>
        <p:grpSp>
          <p:nvGrpSpPr>
            <p:cNvPr id="46" name="Group 410"/>
            <p:cNvGrpSpPr>
              <a:grpSpLocks/>
            </p:cNvGrpSpPr>
            <p:nvPr/>
          </p:nvGrpSpPr>
          <p:grpSpPr bwMode="auto">
            <a:xfrm>
              <a:off x="1835" y="1431"/>
              <a:ext cx="2712" cy="222"/>
              <a:chOff x="1835" y="1431"/>
              <a:chExt cx="2712" cy="222"/>
            </a:xfrm>
          </p:grpSpPr>
          <p:pic>
            <p:nvPicPr>
              <p:cNvPr id="50" name="Picture 346" descr="B12_1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35" y="1431"/>
                <a:ext cx="416" cy="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1" name="Picture 347" descr="B12_1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31" y="1431"/>
                <a:ext cx="416" cy="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2" name="Picture 348" descr="B12_1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01" y="1453"/>
                <a:ext cx="416" cy="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7" name="Group 394"/>
            <p:cNvGrpSpPr>
              <a:grpSpLocks/>
            </p:cNvGrpSpPr>
            <p:nvPr/>
          </p:nvGrpSpPr>
          <p:grpSpPr bwMode="auto">
            <a:xfrm>
              <a:off x="912" y="1442"/>
              <a:ext cx="596" cy="209"/>
              <a:chOff x="912" y="1442"/>
              <a:chExt cx="596" cy="209"/>
            </a:xfrm>
          </p:grpSpPr>
          <p:pic>
            <p:nvPicPr>
              <p:cNvPr id="48" name="Picture 302" descr="j0232769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967" y="1387"/>
                <a:ext cx="200" cy="310"/>
              </a:xfrm>
              <a:prstGeom prst="rect">
                <a:avLst/>
              </a:prstGeom>
              <a:gradFill rotWithShape="1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0"/>
                      <a:invGamma/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9" name="Text Box 375"/>
              <p:cNvSpPr txBox="1">
                <a:spLocks noChangeArrowheads="1"/>
              </p:cNvSpPr>
              <p:nvPr/>
            </p:nvSpPr>
            <p:spPr bwMode="auto">
              <a:xfrm>
                <a:off x="1222" y="1456"/>
                <a:ext cx="286" cy="195"/>
              </a:xfrm>
              <a:prstGeom prst="rect">
                <a:avLst/>
              </a:prstGeom>
              <a:gradFill rotWithShape="1">
                <a:gsLst>
                  <a:gs pos="0">
                    <a:srgbClr val="FFFF00">
                      <a:alpha val="50999"/>
                    </a:srgbClr>
                  </a:gs>
                  <a:gs pos="100000">
                    <a:srgbClr val="FFFF00">
                      <a:gamma/>
                      <a:shade val="0"/>
                      <a:invGamma/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ko-KR" sz="1400" b="1">
                    <a:latin typeface="+mn-lt"/>
                    <a:ea typeface="굴림" pitchFamily="34" charset="-127"/>
                  </a:rPr>
                  <a:t>3</a:t>
                </a:r>
                <a:endParaRPr lang="ru-RU" altLang="ru-RU" sz="1400" b="1">
                  <a:latin typeface="+mn-lt"/>
                </a:endParaRPr>
              </a:p>
            </p:txBody>
          </p:sp>
        </p:grpSp>
      </p:grpSp>
      <p:grpSp>
        <p:nvGrpSpPr>
          <p:cNvPr id="53" name="Group 421"/>
          <p:cNvGrpSpPr>
            <a:grpSpLocks/>
          </p:cNvGrpSpPr>
          <p:nvPr/>
        </p:nvGrpSpPr>
        <p:grpSpPr bwMode="auto">
          <a:xfrm>
            <a:off x="1358900" y="2576612"/>
            <a:ext cx="5770563" cy="352425"/>
            <a:chOff x="912" y="1631"/>
            <a:chExt cx="3635" cy="222"/>
          </a:xfrm>
        </p:grpSpPr>
        <p:grpSp>
          <p:nvGrpSpPr>
            <p:cNvPr id="54" name="Group 411"/>
            <p:cNvGrpSpPr>
              <a:grpSpLocks/>
            </p:cNvGrpSpPr>
            <p:nvPr/>
          </p:nvGrpSpPr>
          <p:grpSpPr bwMode="auto">
            <a:xfrm>
              <a:off x="1835" y="1631"/>
              <a:ext cx="2712" cy="222"/>
              <a:chOff x="1835" y="1631"/>
              <a:chExt cx="2712" cy="222"/>
            </a:xfrm>
          </p:grpSpPr>
          <p:pic>
            <p:nvPicPr>
              <p:cNvPr id="58" name="Picture 349" descr="B12_1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35" y="1631"/>
                <a:ext cx="416" cy="2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9" name="Picture 350" descr="B12_1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66" y="1653"/>
                <a:ext cx="416" cy="2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0" name="Picture 351" descr="B12_1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31" y="1653"/>
                <a:ext cx="416" cy="2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55" name="Group 395"/>
            <p:cNvGrpSpPr>
              <a:grpSpLocks/>
            </p:cNvGrpSpPr>
            <p:nvPr/>
          </p:nvGrpSpPr>
          <p:grpSpPr bwMode="auto">
            <a:xfrm>
              <a:off x="912" y="1642"/>
              <a:ext cx="596" cy="211"/>
              <a:chOff x="912" y="1642"/>
              <a:chExt cx="596" cy="211"/>
            </a:xfrm>
          </p:grpSpPr>
          <p:pic>
            <p:nvPicPr>
              <p:cNvPr id="56" name="Picture 304" descr="j0232769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967" y="1587"/>
                <a:ext cx="200" cy="310"/>
              </a:xfrm>
              <a:prstGeom prst="rect">
                <a:avLst/>
              </a:prstGeom>
              <a:gradFill rotWithShape="1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7" name="Text Box 376"/>
              <p:cNvSpPr txBox="1">
                <a:spLocks noChangeArrowheads="1"/>
              </p:cNvSpPr>
              <p:nvPr/>
            </p:nvSpPr>
            <p:spPr bwMode="auto">
              <a:xfrm>
                <a:off x="1222" y="1658"/>
                <a:ext cx="286" cy="195"/>
              </a:xfrm>
              <a:prstGeom prst="rect">
                <a:avLst/>
              </a:prstGeom>
              <a:gradFill rotWithShape="1">
                <a:gsLst>
                  <a:gs pos="0">
                    <a:srgbClr val="00FF00">
                      <a:alpha val="50000"/>
                    </a:srgbClr>
                  </a:gs>
                  <a:gs pos="100000">
                    <a:srgbClr val="00FF00">
                      <a:gamma/>
                      <a:shade val="46275"/>
                      <a:invGamma/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ko-KR" sz="1400" b="1">
                    <a:latin typeface="+mn-lt"/>
                    <a:ea typeface="굴림" pitchFamily="34" charset="-127"/>
                  </a:rPr>
                  <a:t>4</a:t>
                </a:r>
                <a:endParaRPr lang="ru-RU" altLang="ru-RU" sz="1400" b="1">
                  <a:latin typeface="+mn-lt"/>
                </a:endParaRPr>
              </a:p>
            </p:txBody>
          </p:sp>
        </p:grpSp>
      </p:grpSp>
      <p:grpSp>
        <p:nvGrpSpPr>
          <p:cNvPr id="61" name="Group 422"/>
          <p:cNvGrpSpPr>
            <a:grpSpLocks/>
          </p:cNvGrpSpPr>
          <p:nvPr/>
        </p:nvGrpSpPr>
        <p:grpSpPr bwMode="auto">
          <a:xfrm>
            <a:off x="1358900" y="2911574"/>
            <a:ext cx="5770563" cy="338138"/>
            <a:chOff x="912" y="1842"/>
            <a:chExt cx="3635" cy="213"/>
          </a:xfrm>
        </p:grpSpPr>
        <p:grpSp>
          <p:nvGrpSpPr>
            <p:cNvPr id="62" name="Group 412"/>
            <p:cNvGrpSpPr>
              <a:grpSpLocks/>
            </p:cNvGrpSpPr>
            <p:nvPr/>
          </p:nvGrpSpPr>
          <p:grpSpPr bwMode="auto">
            <a:xfrm>
              <a:off x="2601" y="1842"/>
              <a:ext cx="1946" cy="211"/>
              <a:chOff x="2601" y="1842"/>
              <a:chExt cx="1946" cy="211"/>
            </a:xfrm>
          </p:grpSpPr>
          <p:pic>
            <p:nvPicPr>
              <p:cNvPr id="66" name="Picture 352" descr="B12_1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01" y="1842"/>
                <a:ext cx="416" cy="2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7" name="Picture 353" descr="B12_1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66" y="1853"/>
                <a:ext cx="416" cy="2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8" name="Picture 354" descr="B12_1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31" y="1853"/>
                <a:ext cx="416" cy="2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63" name="Group 396"/>
            <p:cNvGrpSpPr>
              <a:grpSpLocks/>
            </p:cNvGrpSpPr>
            <p:nvPr/>
          </p:nvGrpSpPr>
          <p:grpSpPr bwMode="auto">
            <a:xfrm>
              <a:off x="912" y="1842"/>
              <a:ext cx="596" cy="213"/>
              <a:chOff x="912" y="1842"/>
              <a:chExt cx="596" cy="213"/>
            </a:xfrm>
          </p:grpSpPr>
          <p:pic>
            <p:nvPicPr>
              <p:cNvPr id="64" name="Picture 305" descr="j0232769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967" y="1787"/>
                <a:ext cx="200" cy="310"/>
              </a:xfrm>
              <a:prstGeom prst="rect">
                <a:avLst/>
              </a:prstGeom>
              <a:gradFill rotWithShape="1">
                <a:gsLst>
                  <a:gs pos="0">
                    <a:srgbClr val="9933FF"/>
                  </a:gs>
                  <a:gs pos="100000">
                    <a:srgbClr val="9933FF">
                      <a:gamma/>
                      <a:shade val="0"/>
                      <a:invGamma/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5" name="Text Box 377"/>
              <p:cNvSpPr txBox="1">
                <a:spLocks noChangeArrowheads="1"/>
              </p:cNvSpPr>
              <p:nvPr/>
            </p:nvSpPr>
            <p:spPr bwMode="auto">
              <a:xfrm>
                <a:off x="1222" y="1860"/>
                <a:ext cx="286" cy="195"/>
              </a:xfrm>
              <a:prstGeom prst="rect">
                <a:avLst/>
              </a:prstGeom>
              <a:gradFill rotWithShape="1">
                <a:gsLst>
                  <a:gs pos="0">
                    <a:srgbClr val="9933FF">
                      <a:alpha val="46001"/>
                    </a:srgbClr>
                  </a:gs>
                  <a:gs pos="100000">
                    <a:srgbClr val="9933FF">
                      <a:gamma/>
                      <a:shade val="0"/>
                      <a:invGamma/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ko-KR" sz="1400" b="1">
                    <a:latin typeface="+mn-lt"/>
                    <a:ea typeface="굴림" pitchFamily="34" charset="-127"/>
                  </a:rPr>
                  <a:t>5</a:t>
                </a:r>
                <a:endParaRPr lang="ru-RU" altLang="ru-RU" sz="1400" b="1">
                  <a:latin typeface="+mn-lt"/>
                </a:endParaRPr>
              </a:p>
            </p:txBody>
          </p:sp>
        </p:grpSp>
      </p:grpSp>
      <p:grpSp>
        <p:nvGrpSpPr>
          <p:cNvPr id="69" name="Group 423"/>
          <p:cNvGrpSpPr>
            <a:grpSpLocks/>
          </p:cNvGrpSpPr>
          <p:nvPr/>
        </p:nvGrpSpPr>
        <p:grpSpPr bwMode="auto">
          <a:xfrm>
            <a:off x="1358900" y="3229074"/>
            <a:ext cx="3341688" cy="341313"/>
            <a:chOff x="912" y="2042"/>
            <a:chExt cx="2105" cy="215"/>
          </a:xfrm>
        </p:grpSpPr>
        <p:grpSp>
          <p:nvGrpSpPr>
            <p:cNvPr id="70" name="Group 413"/>
            <p:cNvGrpSpPr>
              <a:grpSpLocks/>
            </p:cNvGrpSpPr>
            <p:nvPr/>
          </p:nvGrpSpPr>
          <p:grpSpPr bwMode="auto">
            <a:xfrm>
              <a:off x="1835" y="2042"/>
              <a:ext cx="1182" cy="211"/>
              <a:chOff x="1835" y="2042"/>
              <a:chExt cx="1182" cy="211"/>
            </a:xfrm>
          </p:grpSpPr>
          <p:pic>
            <p:nvPicPr>
              <p:cNvPr id="74" name="Picture 355" descr="B12_1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35" y="2053"/>
                <a:ext cx="416" cy="2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5" name="Picture 356" descr="B12_1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01" y="2042"/>
                <a:ext cx="416" cy="2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71" name="Group 397"/>
            <p:cNvGrpSpPr>
              <a:grpSpLocks/>
            </p:cNvGrpSpPr>
            <p:nvPr/>
          </p:nvGrpSpPr>
          <p:grpSpPr bwMode="auto">
            <a:xfrm>
              <a:off x="912" y="2051"/>
              <a:ext cx="596" cy="206"/>
              <a:chOff x="912" y="2051"/>
              <a:chExt cx="596" cy="206"/>
            </a:xfrm>
          </p:grpSpPr>
          <p:pic>
            <p:nvPicPr>
              <p:cNvPr id="72" name="Picture 307" descr="j0232769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967" y="1996"/>
                <a:ext cx="200" cy="310"/>
              </a:xfrm>
              <a:prstGeom prst="rect">
                <a:avLst/>
              </a:prstGeom>
              <a:gradFill rotWithShape="1">
                <a:gsLst>
                  <a:gs pos="0">
                    <a:srgbClr val="00CC99"/>
                  </a:gs>
                  <a:gs pos="100000">
                    <a:srgbClr val="00CC99">
                      <a:gamma/>
                      <a:shade val="0"/>
                      <a:invGamma/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3" name="Text Box 378"/>
              <p:cNvSpPr txBox="1">
                <a:spLocks noChangeArrowheads="1"/>
              </p:cNvSpPr>
              <p:nvPr/>
            </p:nvSpPr>
            <p:spPr bwMode="auto">
              <a:xfrm>
                <a:off x="1222" y="2062"/>
                <a:ext cx="286" cy="195"/>
              </a:xfrm>
              <a:prstGeom prst="rect">
                <a:avLst/>
              </a:prstGeom>
              <a:gradFill rotWithShape="1">
                <a:gsLst>
                  <a:gs pos="0">
                    <a:srgbClr val="00CC99">
                      <a:alpha val="50000"/>
                    </a:srgbClr>
                  </a:gs>
                  <a:gs pos="100000">
                    <a:srgbClr val="00CC99">
                      <a:gamma/>
                      <a:shade val="0"/>
                      <a:invGamma/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ko-KR" sz="1400" b="1">
                    <a:latin typeface="+mn-lt"/>
                    <a:ea typeface="굴림" pitchFamily="34" charset="-127"/>
                  </a:rPr>
                  <a:t>6</a:t>
                </a:r>
                <a:endParaRPr lang="ru-RU" altLang="ru-RU" sz="1400" b="1">
                  <a:latin typeface="+mn-lt"/>
                </a:endParaRPr>
              </a:p>
            </p:txBody>
          </p:sp>
        </p:grpSp>
      </p:grpSp>
      <p:grpSp>
        <p:nvGrpSpPr>
          <p:cNvPr id="76" name="Group 424"/>
          <p:cNvGrpSpPr>
            <a:grpSpLocks/>
          </p:cNvGrpSpPr>
          <p:nvPr/>
        </p:nvGrpSpPr>
        <p:grpSpPr bwMode="auto">
          <a:xfrm>
            <a:off x="1358900" y="3546574"/>
            <a:ext cx="4556125" cy="344488"/>
            <a:chOff x="912" y="2242"/>
            <a:chExt cx="2870" cy="217"/>
          </a:xfrm>
        </p:grpSpPr>
        <p:grpSp>
          <p:nvGrpSpPr>
            <p:cNvPr id="77" name="Group 414"/>
            <p:cNvGrpSpPr>
              <a:grpSpLocks/>
            </p:cNvGrpSpPr>
            <p:nvPr/>
          </p:nvGrpSpPr>
          <p:grpSpPr bwMode="auto">
            <a:xfrm>
              <a:off x="1835" y="2247"/>
              <a:ext cx="1947" cy="206"/>
              <a:chOff x="1835" y="2247"/>
              <a:chExt cx="1947" cy="206"/>
            </a:xfrm>
          </p:grpSpPr>
          <p:pic>
            <p:nvPicPr>
              <p:cNvPr id="81" name="Picture 357" descr="B12_1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35" y="2253"/>
                <a:ext cx="416" cy="2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2" name="Picture 358" descr="B12_1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66" y="2247"/>
                <a:ext cx="416" cy="2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78" name="Group 398"/>
            <p:cNvGrpSpPr>
              <a:grpSpLocks/>
            </p:cNvGrpSpPr>
            <p:nvPr/>
          </p:nvGrpSpPr>
          <p:grpSpPr bwMode="auto">
            <a:xfrm>
              <a:off x="912" y="2242"/>
              <a:ext cx="596" cy="217"/>
              <a:chOff x="912" y="2242"/>
              <a:chExt cx="596" cy="217"/>
            </a:xfrm>
          </p:grpSpPr>
          <p:pic>
            <p:nvPicPr>
              <p:cNvPr id="79" name="Picture 306" descr="j0232769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967" y="2187"/>
                <a:ext cx="200" cy="310"/>
              </a:xfrm>
              <a:prstGeom prst="rect">
                <a:avLst/>
              </a:prstGeom>
              <a:gradFill rotWithShape="1">
                <a:gsLst>
                  <a:gs pos="0">
                    <a:srgbClr val="FF9900"/>
                  </a:gs>
                  <a:gs pos="100000">
                    <a:srgbClr val="FF9900">
                      <a:gamma/>
                      <a:shade val="0"/>
                      <a:invGamma/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0" name="Text Box 379"/>
              <p:cNvSpPr txBox="1">
                <a:spLocks noChangeArrowheads="1"/>
              </p:cNvSpPr>
              <p:nvPr/>
            </p:nvSpPr>
            <p:spPr bwMode="auto">
              <a:xfrm>
                <a:off x="1222" y="2264"/>
                <a:ext cx="286" cy="195"/>
              </a:xfrm>
              <a:prstGeom prst="rect">
                <a:avLst/>
              </a:prstGeom>
              <a:gradFill rotWithShape="1">
                <a:gsLst>
                  <a:gs pos="0">
                    <a:srgbClr val="FF9900">
                      <a:alpha val="50000"/>
                    </a:srgbClr>
                  </a:gs>
                  <a:gs pos="100000">
                    <a:srgbClr val="FF9900">
                      <a:gamma/>
                      <a:shade val="0"/>
                      <a:invGamma/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ko-KR" sz="1400" b="1">
                    <a:latin typeface="+mn-lt"/>
                    <a:ea typeface="굴림" pitchFamily="34" charset="-127"/>
                  </a:rPr>
                  <a:t>7</a:t>
                </a:r>
                <a:endParaRPr lang="ru-RU" altLang="ru-RU" sz="1400" b="1">
                  <a:latin typeface="+mn-lt"/>
                </a:endParaRPr>
              </a:p>
            </p:txBody>
          </p:sp>
        </p:grpSp>
      </p:grpSp>
      <p:grpSp>
        <p:nvGrpSpPr>
          <p:cNvPr id="83" name="Group 425"/>
          <p:cNvGrpSpPr>
            <a:grpSpLocks/>
          </p:cNvGrpSpPr>
          <p:nvPr/>
        </p:nvGrpSpPr>
        <p:grpSpPr bwMode="auto">
          <a:xfrm>
            <a:off x="1358900" y="3864074"/>
            <a:ext cx="5770563" cy="347663"/>
            <a:chOff x="912" y="2442"/>
            <a:chExt cx="3635" cy="219"/>
          </a:xfrm>
        </p:grpSpPr>
        <p:grpSp>
          <p:nvGrpSpPr>
            <p:cNvPr id="84" name="Group 415"/>
            <p:cNvGrpSpPr>
              <a:grpSpLocks/>
            </p:cNvGrpSpPr>
            <p:nvPr/>
          </p:nvGrpSpPr>
          <p:grpSpPr bwMode="auto">
            <a:xfrm>
              <a:off x="1835" y="2453"/>
              <a:ext cx="2712" cy="200"/>
              <a:chOff x="1835" y="2453"/>
              <a:chExt cx="2712" cy="200"/>
            </a:xfrm>
          </p:grpSpPr>
          <p:pic>
            <p:nvPicPr>
              <p:cNvPr id="88" name="Picture 359" descr="B12_1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35" y="2453"/>
                <a:ext cx="416" cy="2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9" name="Picture 360" descr="B12_1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31" y="2453"/>
                <a:ext cx="416" cy="2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85" name="Group 399"/>
            <p:cNvGrpSpPr>
              <a:grpSpLocks/>
            </p:cNvGrpSpPr>
            <p:nvPr/>
          </p:nvGrpSpPr>
          <p:grpSpPr bwMode="auto">
            <a:xfrm>
              <a:off x="912" y="2442"/>
              <a:ext cx="596" cy="219"/>
              <a:chOff x="912" y="2442"/>
              <a:chExt cx="596" cy="219"/>
            </a:xfrm>
          </p:grpSpPr>
          <p:pic>
            <p:nvPicPr>
              <p:cNvPr id="86" name="Picture 308" descr="j0232769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967" y="2387"/>
                <a:ext cx="200" cy="310"/>
              </a:xfrm>
              <a:prstGeom prst="rect">
                <a:avLst/>
              </a:prstGeom>
              <a:gradFill rotWithShape="1">
                <a:gsLst>
                  <a:gs pos="0">
                    <a:srgbClr val="CC0099"/>
                  </a:gs>
                  <a:gs pos="100000">
                    <a:srgbClr val="CC0099">
                      <a:gamma/>
                      <a:shade val="0"/>
                      <a:invGamma/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7" name="Text Box 380"/>
              <p:cNvSpPr txBox="1">
                <a:spLocks noChangeArrowheads="1"/>
              </p:cNvSpPr>
              <p:nvPr/>
            </p:nvSpPr>
            <p:spPr bwMode="auto">
              <a:xfrm>
                <a:off x="1222" y="2466"/>
                <a:ext cx="286" cy="195"/>
              </a:xfrm>
              <a:prstGeom prst="rect">
                <a:avLst/>
              </a:prstGeom>
              <a:gradFill rotWithShape="1">
                <a:gsLst>
                  <a:gs pos="0">
                    <a:srgbClr val="CC0099">
                      <a:alpha val="50000"/>
                    </a:srgbClr>
                  </a:gs>
                  <a:gs pos="100000">
                    <a:srgbClr val="CC0099">
                      <a:gamma/>
                      <a:shade val="0"/>
                      <a:invGamma/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ko-KR" sz="1400" b="1">
                    <a:latin typeface="+mn-lt"/>
                    <a:ea typeface="굴림" pitchFamily="34" charset="-127"/>
                  </a:rPr>
                  <a:t>8</a:t>
                </a:r>
                <a:endParaRPr lang="ru-RU" altLang="ru-RU" sz="1400" b="1">
                  <a:latin typeface="+mn-lt"/>
                </a:endParaRPr>
              </a:p>
            </p:txBody>
          </p:sp>
        </p:grpSp>
      </p:grpSp>
      <p:grpSp>
        <p:nvGrpSpPr>
          <p:cNvPr id="90" name="Group 426"/>
          <p:cNvGrpSpPr>
            <a:grpSpLocks/>
          </p:cNvGrpSpPr>
          <p:nvPr/>
        </p:nvGrpSpPr>
        <p:grpSpPr bwMode="auto">
          <a:xfrm>
            <a:off x="1358900" y="4181574"/>
            <a:ext cx="4556125" cy="350838"/>
            <a:chOff x="912" y="2642"/>
            <a:chExt cx="2870" cy="221"/>
          </a:xfrm>
        </p:grpSpPr>
        <p:grpSp>
          <p:nvGrpSpPr>
            <p:cNvPr id="91" name="Group 416"/>
            <p:cNvGrpSpPr>
              <a:grpSpLocks/>
            </p:cNvGrpSpPr>
            <p:nvPr/>
          </p:nvGrpSpPr>
          <p:grpSpPr bwMode="auto">
            <a:xfrm>
              <a:off x="2601" y="2653"/>
              <a:ext cx="1181" cy="200"/>
              <a:chOff x="2601" y="2653"/>
              <a:chExt cx="1181" cy="200"/>
            </a:xfrm>
          </p:grpSpPr>
          <p:pic>
            <p:nvPicPr>
              <p:cNvPr id="95" name="Picture 361" descr="B12_1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01" y="2653"/>
                <a:ext cx="416" cy="2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6" name="Picture 362" descr="B12_1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66" y="2653"/>
                <a:ext cx="416" cy="2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92" name="Group 400"/>
            <p:cNvGrpSpPr>
              <a:grpSpLocks/>
            </p:cNvGrpSpPr>
            <p:nvPr/>
          </p:nvGrpSpPr>
          <p:grpSpPr bwMode="auto">
            <a:xfrm>
              <a:off x="912" y="2642"/>
              <a:ext cx="596" cy="221"/>
              <a:chOff x="912" y="2642"/>
              <a:chExt cx="596" cy="221"/>
            </a:xfrm>
          </p:grpSpPr>
          <p:pic>
            <p:nvPicPr>
              <p:cNvPr id="93" name="Picture 309" descr="j0232769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967" y="2587"/>
                <a:ext cx="200" cy="310"/>
              </a:xfrm>
              <a:prstGeom prst="rect">
                <a:avLst/>
              </a:prstGeom>
              <a:gradFill rotWithShape="1">
                <a:gsLst>
                  <a:gs pos="0">
                    <a:srgbClr val="009900"/>
                  </a:gs>
                  <a:gs pos="100000">
                    <a:srgbClr val="009900">
                      <a:gamma/>
                      <a:shade val="0"/>
                      <a:invGamma/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4" name="Text Box 381"/>
              <p:cNvSpPr txBox="1">
                <a:spLocks noChangeArrowheads="1"/>
              </p:cNvSpPr>
              <p:nvPr/>
            </p:nvSpPr>
            <p:spPr bwMode="auto">
              <a:xfrm>
                <a:off x="1222" y="2668"/>
                <a:ext cx="286" cy="195"/>
              </a:xfrm>
              <a:prstGeom prst="rect">
                <a:avLst/>
              </a:prstGeom>
              <a:gradFill rotWithShape="1">
                <a:gsLst>
                  <a:gs pos="0">
                    <a:srgbClr val="009900">
                      <a:alpha val="50999"/>
                    </a:srgbClr>
                  </a:gs>
                  <a:gs pos="100000">
                    <a:srgbClr val="009900">
                      <a:gamma/>
                      <a:shade val="0"/>
                      <a:invGamma/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ko-KR" sz="1400" b="1">
                    <a:latin typeface="+mn-lt"/>
                    <a:ea typeface="굴림" pitchFamily="34" charset="-127"/>
                  </a:rPr>
                  <a:t>9</a:t>
                </a:r>
                <a:endParaRPr lang="ru-RU" altLang="ru-RU" sz="1400" b="1">
                  <a:latin typeface="+mn-lt"/>
                </a:endParaRPr>
              </a:p>
            </p:txBody>
          </p:sp>
        </p:grpSp>
      </p:grpSp>
      <p:grpSp>
        <p:nvGrpSpPr>
          <p:cNvPr id="97" name="Group 427"/>
          <p:cNvGrpSpPr>
            <a:grpSpLocks/>
          </p:cNvGrpSpPr>
          <p:nvPr/>
        </p:nvGrpSpPr>
        <p:grpSpPr bwMode="auto">
          <a:xfrm>
            <a:off x="1358900" y="4499080"/>
            <a:ext cx="5770563" cy="354013"/>
            <a:chOff x="912" y="2842"/>
            <a:chExt cx="3635" cy="223"/>
          </a:xfrm>
        </p:grpSpPr>
        <p:grpSp>
          <p:nvGrpSpPr>
            <p:cNvPr id="98" name="Group 417"/>
            <p:cNvGrpSpPr>
              <a:grpSpLocks/>
            </p:cNvGrpSpPr>
            <p:nvPr/>
          </p:nvGrpSpPr>
          <p:grpSpPr bwMode="auto">
            <a:xfrm>
              <a:off x="2601" y="2842"/>
              <a:ext cx="1946" cy="200"/>
              <a:chOff x="2601" y="2842"/>
              <a:chExt cx="1946" cy="200"/>
            </a:xfrm>
          </p:grpSpPr>
          <p:pic>
            <p:nvPicPr>
              <p:cNvPr id="102" name="Picture 363" descr="B12_1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01" y="2842"/>
                <a:ext cx="416" cy="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" name="Picture 364" descr="B12_1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31" y="2842"/>
                <a:ext cx="416" cy="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99" name="Group 401"/>
            <p:cNvGrpSpPr>
              <a:grpSpLocks/>
            </p:cNvGrpSpPr>
            <p:nvPr/>
          </p:nvGrpSpPr>
          <p:grpSpPr bwMode="auto">
            <a:xfrm>
              <a:off x="912" y="2842"/>
              <a:ext cx="596" cy="223"/>
              <a:chOff x="912" y="2842"/>
              <a:chExt cx="596" cy="223"/>
            </a:xfrm>
          </p:grpSpPr>
          <p:pic>
            <p:nvPicPr>
              <p:cNvPr id="100" name="Picture 310" descr="j0232769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967" y="2787"/>
                <a:ext cx="200" cy="310"/>
              </a:xfrm>
              <a:prstGeom prst="rect">
                <a:avLst/>
              </a:prstGeom>
              <a:gradFill rotWithShape="1">
                <a:gsLst>
                  <a:gs pos="0">
                    <a:srgbClr val="0099CC"/>
                  </a:gs>
                  <a:gs pos="100000">
                    <a:srgbClr val="0099CC">
                      <a:gamma/>
                      <a:shade val="0"/>
                      <a:invGamma/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1" name="Text Box 382"/>
              <p:cNvSpPr txBox="1">
                <a:spLocks noChangeArrowheads="1"/>
              </p:cNvSpPr>
              <p:nvPr/>
            </p:nvSpPr>
            <p:spPr bwMode="auto">
              <a:xfrm>
                <a:off x="1222" y="2870"/>
                <a:ext cx="286" cy="195"/>
              </a:xfrm>
              <a:prstGeom prst="rect">
                <a:avLst/>
              </a:prstGeom>
              <a:gradFill rotWithShape="1">
                <a:gsLst>
                  <a:gs pos="0">
                    <a:srgbClr val="0099CC">
                      <a:alpha val="50999"/>
                    </a:srgbClr>
                  </a:gs>
                  <a:gs pos="100000">
                    <a:srgbClr val="0099CC">
                      <a:gamma/>
                      <a:shade val="0"/>
                      <a:invGamma/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ko-KR" sz="1400" b="1">
                    <a:latin typeface="+mn-lt"/>
                    <a:ea typeface="굴림" pitchFamily="34" charset="-127"/>
                  </a:rPr>
                  <a:t>10</a:t>
                </a:r>
                <a:endParaRPr lang="ru-RU" altLang="ru-RU" sz="1400" b="1">
                  <a:latin typeface="+mn-lt"/>
                </a:endParaRPr>
              </a:p>
            </p:txBody>
          </p:sp>
        </p:grpSp>
      </p:grpSp>
      <p:grpSp>
        <p:nvGrpSpPr>
          <p:cNvPr id="104" name="Group 428"/>
          <p:cNvGrpSpPr>
            <a:grpSpLocks/>
          </p:cNvGrpSpPr>
          <p:nvPr/>
        </p:nvGrpSpPr>
        <p:grpSpPr bwMode="auto">
          <a:xfrm>
            <a:off x="1358900" y="4816581"/>
            <a:ext cx="5770563" cy="357188"/>
            <a:chOff x="912" y="3042"/>
            <a:chExt cx="3635" cy="225"/>
          </a:xfrm>
        </p:grpSpPr>
        <p:grpSp>
          <p:nvGrpSpPr>
            <p:cNvPr id="105" name="Group 418"/>
            <p:cNvGrpSpPr>
              <a:grpSpLocks/>
            </p:cNvGrpSpPr>
            <p:nvPr/>
          </p:nvGrpSpPr>
          <p:grpSpPr bwMode="auto">
            <a:xfrm>
              <a:off x="3366" y="3042"/>
              <a:ext cx="1181" cy="204"/>
              <a:chOff x="3366" y="3042"/>
              <a:chExt cx="1181" cy="204"/>
            </a:xfrm>
          </p:grpSpPr>
          <p:pic>
            <p:nvPicPr>
              <p:cNvPr id="109" name="Picture 365" descr="B12_1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66" y="3042"/>
                <a:ext cx="416" cy="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0" name="Picture 366" descr="B12_1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31" y="3046"/>
                <a:ext cx="416" cy="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06" name="Group 402"/>
            <p:cNvGrpSpPr>
              <a:grpSpLocks/>
            </p:cNvGrpSpPr>
            <p:nvPr/>
          </p:nvGrpSpPr>
          <p:grpSpPr bwMode="auto">
            <a:xfrm>
              <a:off x="912" y="3042"/>
              <a:ext cx="596" cy="225"/>
              <a:chOff x="912" y="3042"/>
              <a:chExt cx="596" cy="225"/>
            </a:xfrm>
          </p:grpSpPr>
          <p:pic>
            <p:nvPicPr>
              <p:cNvPr id="107" name="Picture 311" descr="j0232769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967" y="2987"/>
                <a:ext cx="200" cy="310"/>
              </a:xfrm>
              <a:prstGeom prst="rect">
                <a:avLst/>
              </a:prstGeom>
              <a:gradFill rotWithShape="1">
                <a:gsLst>
                  <a:gs pos="0">
                    <a:srgbClr val="996633"/>
                  </a:gs>
                  <a:gs pos="100000">
                    <a:srgbClr val="996633">
                      <a:gamma/>
                      <a:shade val="0"/>
                      <a:invGamma/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8" name="Text Box 383"/>
              <p:cNvSpPr txBox="1">
                <a:spLocks noChangeArrowheads="1"/>
              </p:cNvSpPr>
              <p:nvPr/>
            </p:nvSpPr>
            <p:spPr bwMode="auto">
              <a:xfrm>
                <a:off x="1222" y="3072"/>
                <a:ext cx="286" cy="195"/>
              </a:xfrm>
              <a:prstGeom prst="rect">
                <a:avLst/>
              </a:prstGeom>
              <a:gradFill rotWithShape="1">
                <a:gsLst>
                  <a:gs pos="0">
                    <a:srgbClr val="996633">
                      <a:alpha val="50000"/>
                    </a:srgbClr>
                  </a:gs>
                  <a:gs pos="100000">
                    <a:srgbClr val="996633">
                      <a:gamma/>
                      <a:shade val="0"/>
                      <a:invGamma/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ko-KR" sz="1400" b="1">
                    <a:latin typeface="+mn-lt"/>
                    <a:ea typeface="굴림" pitchFamily="34" charset="-127"/>
                  </a:rPr>
                  <a:t>11</a:t>
                </a:r>
                <a:endParaRPr lang="ru-RU" altLang="ru-RU" sz="1400" b="1">
                  <a:latin typeface="+mn-lt"/>
                </a:endParaRPr>
              </a:p>
            </p:txBody>
          </p:sp>
        </p:grpSp>
      </p:grpSp>
      <p:grpSp>
        <p:nvGrpSpPr>
          <p:cNvPr id="111" name="Group 429"/>
          <p:cNvGrpSpPr>
            <a:grpSpLocks/>
          </p:cNvGrpSpPr>
          <p:nvPr/>
        </p:nvGrpSpPr>
        <p:grpSpPr bwMode="auto">
          <a:xfrm>
            <a:off x="1358900" y="5129306"/>
            <a:ext cx="2125663" cy="365124"/>
            <a:chOff x="912" y="3239"/>
            <a:chExt cx="1339" cy="230"/>
          </a:xfrm>
        </p:grpSpPr>
        <p:pic>
          <p:nvPicPr>
            <p:cNvPr id="112" name="Picture 367" descr="B12_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5" y="3239"/>
              <a:ext cx="416" cy="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3" name="Group 403"/>
            <p:cNvGrpSpPr>
              <a:grpSpLocks/>
            </p:cNvGrpSpPr>
            <p:nvPr/>
          </p:nvGrpSpPr>
          <p:grpSpPr bwMode="auto">
            <a:xfrm>
              <a:off x="912" y="3242"/>
              <a:ext cx="596" cy="227"/>
              <a:chOff x="912" y="3242"/>
              <a:chExt cx="596" cy="227"/>
            </a:xfrm>
          </p:grpSpPr>
          <p:pic>
            <p:nvPicPr>
              <p:cNvPr id="114" name="Picture 312" descr="j0232769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967" y="3187"/>
                <a:ext cx="200" cy="310"/>
              </a:xfrm>
              <a:prstGeom prst="rect">
                <a:avLst/>
              </a:prstGeom>
              <a:gradFill rotWithShape="1">
                <a:gsLst>
                  <a:gs pos="0">
                    <a:srgbClr val="CC0066"/>
                  </a:gs>
                  <a:gs pos="100000">
                    <a:srgbClr val="CC0066">
                      <a:gamma/>
                      <a:shade val="0"/>
                      <a:invGamma/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5" name="Text Box 384"/>
              <p:cNvSpPr txBox="1">
                <a:spLocks noChangeArrowheads="1"/>
              </p:cNvSpPr>
              <p:nvPr/>
            </p:nvSpPr>
            <p:spPr bwMode="auto">
              <a:xfrm>
                <a:off x="1222" y="3274"/>
                <a:ext cx="286" cy="195"/>
              </a:xfrm>
              <a:prstGeom prst="rect">
                <a:avLst/>
              </a:prstGeom>
              <a:gradFill rotWithShape="1">
                <a:gsLst>
                  <a:gs pos="0">
                    <a:srgbClr val="CC0066">
                      <a:alpha val="50999"/>
                    </a:srgbClr>
                  </a:gs>
                  <a:gs pos="100000">
                    <a:srgbClr val="CC0066">
                      <a:gamma/>
                      <a:shade val="0"/>
                      <a:invGamma/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ko-KR" sz="1400" b="1">
                    <a:latin typeface="+mn-lt"/>
                    <a:ea typeface="굴림" pitchFamily="34" charset="-127"/>
                  </a:rPr>
                  <a:t>12</a:t>
                </a:r>
                <a:endParaRPr lang="ru-RU" altLang="ru-RU" sz="1400" b="1">
                  <a:latin typeface="+mn-lt"/>
                </a:endParaRPr>
              </a:p>
            </p:txBody>
          </p:sp>
        </p:grpSp>
      </p:grpSp>
      <p:grpSp>
        <p:nvGrpSpPr>
          <p:cNvPr id="116" name="Group 430"/>
          <p:cNvGrpSpPr>
            <a:grpSpLocks/>
          </p:cNvGrpSpPr>
          <p:nvPr/>
        </p:nvGrpSpPr>
        <p:grpSpPr bwMode="auto">
          <a:xfrm>
            <a:off x="1358900" y="5451582"/>
            <a:ext cx="3341688" cy="363538"/>
            <a:chOff x="912" y="3442"/>
            <a:chExt cx="2105" cy="229"/>
          </a:xfrm>
        </p:grpSpPr>
        <p:pic>
          <p:nvPicPr>
            <p:cNvPr id="117" name="Picture 368" descr="B12_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1" y="3442"/>
              <a:ext cx="416" cy="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8" name="Group 404"/>
            <p:cNvGrpSpPr>
              <a:grpSpLocks/>
            </p:cNvGrpSpPr>
            <p:nvPr/>
          </p:nvGrpSpPr>
          <p:grpSpPr bwMode="auto">
            <a:xfrm>
              <a:off x="912" y="3442"/>
              <a:ext cx="596" cy="229"/>
              <a:chOff x="912" y="3442"/>
              <a:chExt cx="596" cy="229"/>
            </a:xfrm>
          </p:grpSpPr>
          <p:pic>
            <p:nvPicPr>
              <p:cNvPr id="119" name="Picture 313" descr="j0232769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967" y="3387"/>
                <a:ext cx="200" cy="310"/>
              </a:xfrm>
              <a:prstGeom prst="rect">
                <a:avLst/>
              </a:prstGeom>
              <a:gradFill rotWithShape="1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0"/>
                      <a:invGamma/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0" name="Text Box 385"/>
              <p:cNvSpPr txBox="1">
                <a:spLocks noChangeArrowheads="1"/>
              </p:cNvSpPr>
              <p:nvPr/>
            </p:nvSpPr>
            <p:spPr bwMode="auto">
              <a:xfrm>
                <a:off x="1222" y="3476"/>
                <a:ext cx="286" cy="195"/>
              </a:xfrm>
              <a:prstGeom prst="rect">
                <a:avLst/>
              </a:prstGeom>
              <a:gradFill rotWithShape="1">
                <a:gsLst>
                  <a:gs pos="0">
                    <a:srgbClr val="00FF00">
                      <a:alpha val="50000"/>
                    </a:srgbClr>
                  </a:gs>
                  <a:gs pos="100000">
                    <a:srgbClr val="00FF00">
                      <a:gamma/>
                      <a:shade val="0"/>
                      <a:invGamma/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ko-KR" sz="1400" b="1">
                    <a:latin typeface="+mn-lt"/>
                    <a:ea typeface="굴림" pitchFamily="34" charset="-127"/>
                  </a:rPr>
                  <a:t>13</a:t>
                </a:r>
                <a:endParaRPr lang="ru-RU" altLang="ru-RU" sz="1400" b="1">
                  <a:latin typeface="+mn-lt"/>
                </a:endParaRPr>
              </a:p>
            </p:txBody>
          </p:sp>
        </p:grpSp>
      </p:grpSp>
      <p:grpSp>
        <p:nvGrpSpPr>
          <p:cNvPr id="121" name="Group 431"/>
          <p:cNvGrpSpPr>
            <a:grpSpLocks/>
          </p:cNvGrpSpPr>
          <p:nvPr/>
        </p:nvGrpSpPr>
        <p:grpSpPr bwMode="auto">
          <a:xfrm>
            <a:off x="1358900" y="5769082"/>
            <a:ext cx="4556125" cy="366713"/>
            <a:chOff x="912" y="3642"/>
            <a:chExt cx="2870" cy="231"/>
          </a:xfrm>
        </p:grpSpPr>
        <p:pic>
          <p:nvPicPr>
            <p:cNvPr id="122" name="Picture 369" descr="B12_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6" y="3642"/>
              <a:ext cx="416" cy="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23" name="Group 405"/>
            <p:cNvGrpSpPr>
              <a:grpSpLocks/>
            </p:cNvGrpSpPr>
            <p:nvPr/>
          </p:nvGrpSpPr>
          <p:grpSpPr bwMode="auto">
            <a:xfrm>
              <a:off x="912" y="3642"/>
              <a:ext cx="596" cy="231"/>
              <a:chOff x="912" y="3642"/>
              <a:chExt cx="596" cy="231"/>
            </a:xfrm>
          </p:grpSpPr>
          <p:pic>
            <p:nvPicPr>
              <p:cNvPr id="124" name="Picture 314" descr="j0232769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967" y="3587"/>
                <a:ext cx="200" cy="310"/>
              </a:xfrm>
              <a:prstGeom prst="rect">
                <a:avLst/>
              </a:prstGeom>
              <a:gradFill rotWithShape="1">
                <a:gsLst>
                  <a:gs pos="0">
                    <a:srgbClr val="6666FF"/>
                  </a:gs>
                  <a:gs pos="100000">
                    <a:srgbClr val="6666FF">
                      <a:gamma/>
                      <a:shade val="0"/>
                      <a:invGamma/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5" name="Text Box 388"/>
              <p:cNvSpPr txBox="1">
                <a:spLocks noChangeArrowheads="1"/>
              </p:cNvSpPr>
              <p:nvPr/>
            </p:nvSpPr>
            <p:spPr bwMode="auto">
              <a:xfrm>
                <a:off x="1222" y="3678"/>
                <a:ext cx="286" cy="195"/>
              </a:xfrm>
              <a:prstGeom prst="rect">
                <a:avLst/>
              </a:prstGeom>
              <a:gradFill rotWithShape="1">
                <a:gsLst>
                  <a:gs pos="0">
                    <a:srgbClr val="6666FF">
                      <a:alpha val="50000"/>
                    </a:srgbClr>
                  </a:gs>
                  <a:gs pos="100000">
                    <a:srgbClr val="6666FF">
                      <a:gamma/>
                      <a:shade val="0"/>
                      <a:invGamma/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ko-KR" sz="1400" b="1">
                    <a:latin typeface="+mn-lt"/>
                    <a:ea typeface="굴림" pitchFamily="34" charset="-127"/>
                  </a:rPr>
                  <a:t>14</a:t>
                </a:r>
                <a:endParaRPr lang="ru-RU" altLang="ru-RU" sz="1400" b="1">
                  <a:latin typeface="+mn-lt"/>
                </a:endParaRPr>
              </a:p>
            </p:txBody>
          </p:sp>
        </p:grpSp>
      </p:grpSp>
      <p:grpSp>
        <p:nvGrpSpPr>
          <p:cNvPr id="126" name="Group 432"/>
          <p:cNvGrpSpPr>
            <a:grpSpLocks/>
          </p:cNvGrpSpPr>
          <p:nvPr/>
        </p:nvGrpSpPr>
        <p:grpSpPr bwMode="auto">
          <a:xfrm>
            <a:off x="1358900" y="6086582"/>
            <a:ext cx="5770563" cy="369888"/>
            <a:chOff x="912" y="3842"/>
            <a:chExt cx="3635" cy="233"/>
          </a:xfrm>
        </p:grpSpPr>
        <p:pic>
          <p:nvPicPr>
            <p:cNvPr id="127" name="Picture 370" descr="B12_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31" y="3842"/>
              <a:ext cx="416" cy="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28" name="Group 406"/>
            <p:cNvGrpSpPr>
              <a:grpSpLocks/>
            </p:cNvGrpSpPr>
            <p:nvPr/>
          </p:nvGrpSpPr>
          <p:grpSpPr bwMode="auto">
            <a:xfrm>
              <a:off x="912" y="3842"/>
              <a:ext cx="596" cy="233"/>
              <a:chOff x="912" y="3842"/>
              <a:chExt cx="596" cy="233"/>
            </a:xfrm>
          </p:grpSpPr>
          <p:pic>
            <p:nvPicPr>
              <p:cNvPr id="129" name="Picture 315" descr="j0232769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967" y="3787"/>
                <a:ext cx="200" cy="310"/>
              </a:xfrm>
              <a:prstGeom prst="rect">
                <a:avLst/>
              </a:prstGeom>
              <a:gradFill rotWithShape="1">
                <a:gsLst>
                  <a:gs pos="0">
                    <a:schemeClr val="tx1"/>
                  </a:gs>
                  <a:gs pos="100000">
                    <a:schemeClr val="tx1">
                      <a:gamma/>
                      <a:shade val="0"/>
                      <a:invGamma/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0" name="Text Box 389"/>
              <p:cNvSpPr txBox="1">
                <a:spLocks noChangeArrowheads="1"/>
              </p:cNvSpPr>
              <p:nvPr/>
            </p:nvSpPr>
            <p:spPr bwMode="auto">
              <a:xfrm>
                <a:off x="1222" y="3880"/>
                <a:ext cx="286" cy="195"/>
              </a:xfrm>
              <a:prstGeom prst="rect">
                <a:avLst/>
              </a:prstGeom>
              <a:gradFill rotWithShape="1">
                <a:gsLst>
                  <a:gs pos="0">
                    <a:schemeClr val="tx1">
                      <a:alpha val="50000"/>
                    </a:schemeClr>
                  </a:gs>
                  <a:gs pos="100000">
                    <a:schemeClr val="tx1">
                      <a:gamma/>
                      <a:shade val="0"/>
                      <a:invGamma/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ko-KR" sz="1400" b="1">
                    <a:latin typeface="+mn-lt"/>
                    <a:ea typeface="굴림" pitchFamily="34" charset="-127"/>
                  </a:rPr>
                  <a:t>15</a:t>
                </a:r>
                <a:endParaRPr lang="ru-RU" altLang="ru-RU" sz="1400" b="1">
                  <a:latin typeface="+mn-lt"/>
                </a:endParaRPr>
              </a:p>
            </p:txBody>
          </p:sp>
        </p:grpSp>
      </p:grpSp>
      <p:sp>
        <p:nvSpPr>
          <p:cNvPr id="131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0" y="6520259"/>
            <a:ext cx="9144000" cy="36512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Alexey Urivskiy                                                                                                            ACCT'2014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47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19" dur="indefinite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22" dur="indefinite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25" dur="indefinite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28" dur="indefinite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31" dur="indefinite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34" dur="indefinite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37" dur="indefinite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40" dur="indefinite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43" dur="indefinite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46" dur="indefinite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49" dur="indefinite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52" dur="indefinite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54" dur="indefinite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55" dur="indefinite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57" dur="indefinite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58" dur="indefinite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78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79" dur="indefinite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81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82" dur="indefinite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84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85" dur="indefinite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87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88" dur="indefinite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90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91" dur="indefinite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93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94" dur="indefinite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96" dur="indefinite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97" dur="indefinite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99" dur="indefinite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100" dur="indefinite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02" dur="indefinite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103" dur="indefinite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05" dur="indefinite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106" dur="indefinite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08" dur="indefinite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109" dur="indefinite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11" dur="indefinite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112" dur="indefinite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14" dur="indefinite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115" dur="indefinite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17" dur="indefinite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118" dur="indefinite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8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139" dur="indefinite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1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142" dur="indefinite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4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145" dur="indefinite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7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148" dur="indefinite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0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151" dur="indefinite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3" dur="indefinite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154" dur="indefinite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6" dur="indefinite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157" dur="indefinite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9" dur="indefinite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160" dur="indefinite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2" dur="indefinite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163" dur="indefinite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5" dur="indefinite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166" dur="indefinite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8" dur="indefinite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169" dur="indefinite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1" dur="indefinite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172" dur="indefinite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4" dur="indefinite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175" dur="indefinite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7" dur="indefinite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178" dur="indefinite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750888"/>
          </a:xfrm>
        </p:spPr>
        <p:txBody>
          <a:bodyPr>
            <a:noAutofit/>
          </a:bodyPr>
          <a:lstStyle/>
          <a:p>
            <a:r>
              <a:rPr lang="en-US" altLang="ko-KR" b="1" dirty="0" smtClean="0">
                <a:latin typeface="+mn-lt"/>
                <a:ea typeface="굴림" pitchFamily="34" charset="-127"/>
              </a:rPr>
              <a:t>Properties </a:t>
            </a:r>
            <a:endParaRPr lang="ru-RU" altLang="ru-RU" b="1" dirty="0">
              <a:latin typeface="+mn-lt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31788" y="1417638"/>
            <a:ext cx="8480425" cy="4043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4000" dirty="0" smtClean="0">
                <a:ea typeface="굴림" pitchFamily="34" charset="-127"/>
              </a:rPr>
              <a:t>Transmission overhead</a:t>
            </a:r>
            <a:br>
              <a:rPr lang="en-US" altLang="ko-KR" sz="4000" dirty="0" smtClean="0">
                <a:ea typeface="굴림" pitchFamily="34" charset="-127"/>
              </a:rPr>
            </a:br>
            <a:r>
              <a:rPr lang="en-US" altLang="ko-KR" sz="4000" dirty="0" smtClean="0">
                <a:ea typeface="굴림" pitchFamily="34" charset="-127"/>
              </a:rPr>
              <a:t> 	</a:t>
            </a:r>
            <a:r>
              <a:rPr lang="en-US" altLang="ko-KR" sz="4000" b="1" dirty="0">
                <a:solidFill>
                  <a:srgbClr val="0070C0"/>
                </a:solidFill>
                <a:ea typeface="굴림" pitchFamily="34" charset="-127"/>
              </a:rPr>
              <a:t>Smallest </a:t>
            </a:r>
            <a:r>
              <a:rPr lang="en-US" altLang="ko-KR" sz="4000" b="1" dirty="0" smtClean="0">
                <a:solidFill>
                  <a:srgbClr val="0070C0"/>
                </a:solidFill>
                <a:ea typeface="굴림" pitchFamily="34" charset="-127"/>
              </a:rPr>
              <a:t>possible = 1 KEK</a:t>
            </a:r>
            <a:endParaRPr lang="en-US" altLang="ko-KR" sz="4000" b="1" dirty="0">
              <a:solidFill>
                <a:srgbClr val="0070C0"/>
              </a:solidFill>
              <a:ea typeface="굴림" pitchFamily="34" charset="-127"/>
            </a:endParaRPr>
          </a:p>
          <a:p>
            <a:r>
              <a:rPr lang="en-US" altLang="ko-KR" sz="4000" dirty="0" smtClean="0">
                <a:ea typeface="굴림" pitchFamily="34" charset="-127"/>
              </a:rPr>
              <a:t>User key block</a:t>
            </a:r>
            <a:br>
              <a:rPr lang="en-US" altLang="ko-KR" sz="4000" dirty="0" smtClean="0">
                <a:ea typeface="굴림" pitchFamily="34" charset="-127"/>
              </a:rPr>
            </a:br>
            <a:r>
              <a:rPr lang="en-US" altLang="ko-KR" sz="4000" dirty="0" smtClean="0">
                <a:ea typeface="굴림" pitchFamily="34" charset="-127"/>
              </a:rPr>
              <a:t>	</a:t>
            </a:r>
            <a:r>
              <a:rPr lang="en-US" altLang="ko-KR" sz="4000" b="1" dirty="0">
                <a:solidFill>
                  <a:srgbClr val="FF0000"/>
                </a:solidFill>
                <a:ea typeface="굴림" pitchFamily="34" charset="-127"/>
              </a:rPr>
              <a:t>Largest possible</a:t>
            </a:r>
          </a:p>
          <a:p>
            <a:r>
              <a:rPr lang="en-US" altLang="ko-KR" sz="4000" dirty="0" smtClean="0">
                <a:ea typeface="굴림" pitchFamily="34" charset="-127"/>
              </a:rPr>
              <a:t>Processing complexity</a:t>
            </a:r>
            <a:br>
              <a:rPr lang="en-US" altLang="ko-KR" sz="4000" dirty="0" smtClean="0">
                <a:ea typeface="굴림" pitchFamily="34" charset="-127"/>
              </a:rPr>
            </a:br>
            <a:r>
              <a:rPr lang="en-US" altLang="ko-KR" sz="4000" dirty="0" smtClean="0">
                <a:ea typeface="굴림" pitchFamily="34" charset="-127"/>
              </a:rPr>
              <a:t>	</a:t>
            </a:r>
            <a:r>
              <a:rPr lang="en-US" altLang="ko-KR" sz="4000" b="1" dirty="0" smtClean="0">
                <a:ea typeface="굴림" pitchFamily="34" charset="-127"/>
              </a:rPr>
              <a:t>Low</a:t>
            </a:r>
          </a:p>
          <a:p>
            <a:endParaRPr lang="ru-RU" altLang="ru-RU" dirty="0">
              <a:solidFill>
                <a:srgbClr val="66FF33"/>
              </a:solidFill>
            </a:endParaRPr>
          </a:p>
        </p:txBody>
      </p:sp>
      <p:sp>
        <p:nvSpPr>
          <p:cNvPr id="5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0" y="6520259"/>
            <a:ext cx="9144000" cy="36512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Alexey Urivskiy                                                                                                            ACCT'2014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12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73050"/>
            <a:ext cx="8226425" cy="1143000"/>
          </a:xfrm>
          <a:extLst/>
        </p:spPr>
        <p:txBody>
          <a:bodyPr/>
          <a:lstStyle/>
          <a:p>
            <a:pPr>
              <a:defRPr/>
            </a:pPr>
            <a:r>
              <a:rPr lang="en-US" altLang="ko-KR" b="1" dirty="0" smtClean="0">
                <a:latin typeface="+mn-lt"/>
                <a:ea typeface="굴림" pitchFamily="34" charset="-127"/>
              </a:rPr>
              <a:t>The </a:t>
            </a:r>
            <a:r>
              <a:rPr lang="en-US" altLang="ko-KR" b="1" dirty="0" err="1" smtClean="0">
                <a:solidFill>
                  <a:schemeClr val="accent1"/>
                </a:solidFill>
                <a:latin typeface="+mn-lt"/>
                <a:ea typeface="굴림" pitchFamily="34" charset="-127"/>
              </a:rPr>
              <a:t>CuBES</a:t>
            </a:r>
            <a:endParaRPr lang="ru-RU" b="1" dirty="0" smtClean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5613" y="2573338"/>
            <a:ext cx="8226425" cy="1846262"/>
          </a:xfrm>
          <a:prstGeom prst="rect">
            <a:avLst/>
          </a:prstGeom>
          <a:extLst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84200" indent="-584200" algn="ctr">
              <a:buFont typeface="Wingdings" pitchFamily="2" charset="2"/>
              <a:buNone/>
              <a:defRPr/>
            </a:pPr>
            <a:r>
              <a:rPr lang="en-US" altLang="ko-KR" sz="4000" b="1" dirty="0" smtClean="0">
                <a:solidFill>
                  <a:srgbClr val="0070C0"/>
                </a:solidFill>
                <a:ea typeface="굴림" pitchFamily="34" charset="-127"/>
              </a:rPr>
              <a:t>Cu</a:t>
            </a:r>
            <a:r>
              <a:rPr lang="en-US" altLang="ko-KR" sz="4000" b="1" dirty="0" smtClean="0">
                <a:ea typeface="굴림" pitchFamily="34" charset="-127"/>
              </a:rPr>
              <a:t>bes Based </a:t>
            </a:r>
            <a:br>
              <a:rPr lang="en-US" altLang="ko-KR" sz="4000" b="1" dirty="0" smtClean="0">
                <a:ea typeface="굴림" pitchFamily="34" charset="-127"/>
              </a:rPr>
            </a:br>
            <a:r>
              <a:rPr lang="en-US" altLang="ko-KR" sz="4000" b="1" dirty="0" smtClean="0">
                <a:solidFill>
                  <a:srgbClr val="0070C0"/>
                </a:solidFill>
                <a:ea typeface="굴림" pitchFamily="34" charset="-127"/>
              </a:rPr>
              <a:t>B</a:t>
            </a:r>
            <a:r>
              <a:rPr lang="en-US" altLang="ko-KR" sz="4000" b="1" dirty="0" smtClean="0">
                <a:ea typeface="굴림" pitchFamily="34" charset="-127"/>
              </a:rPr>
              <a:t>roadcast </a:t>
            </a:r>
            <a:r>
              <a:rPr lang="en-US" altLang="ko-KR" sz="4000" b="1" dirty="0" smtClean="0">
                <a:solidFill>
                  <a:srgbClr val="0070C0"/>
                </a:solidFill>
                <a:ea typeface="굴림" pitchFamily="34" charset="-127"/>
              </a:rPr>
              <a:t>E</a:t>
            </a:r>
            <a:r>
              <a:rPr lang="en-US" altLang="ko-KR" sz="4000" b="1" dirty="0" smtClean="0">
                <a:ea typeface="굴림" pitchFamily="34" charset="-127"/>
              </a:rPr>
              <a:t>ncryption </a:t>
            </a:r>
            <a:r>
              <a:rPr lang="en-US" altLang="ko-KR" sz="4000" b="1" dirty="0" smtClean="0">
                <a:solidFill>
                  <a:srgbClr val="0070C0"/>
                </a:solidFill>
                <a:ea typeface="굴림" pitchFamily="34" charset="-127"/>
              </a:rPr>
              <a:t>S</a:t>
            </a:r>
            <a:r>
              <a:rPr lang="en-US" altLang="ko-KR" sz="4000" b="1" dirty="0" smtClean="0">
                <a:ea typeface="굴림" pitchFamily="34" charset="-127"/>
              </a:rPr>
              <a:t>cheme</a:t>
            </a:r>
            <a:endParaRPr lang="ru-RU" sz="4000" b="1" dirty="0" smtClean="0"/>
          </a:p>
        </p:txBody>
      </p:sp>
      <p:sp>
        <p:nvSpPr>
          <p:cNvPr id="5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0" y="6520259"/>
            <a:ext cx="9144000" cy="36512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Alexey Urivskiy                                                                                                            ACCT'2014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61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957262" y="41852"/>
            <a:ext cx="7021512" cy="771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ko-KR" sz="4400" b="1" dirty="0">
                <a:latin typeface="+mn-lt"/>
                <a:ea typeface="굴림" pitchFamily="34" charset="-127"/>
              </a:rPr>
              <a:t>Why we say ‘CUBES’?</a:t>
            </a:r>
            <a:endParaRPr lang="ru-RU" altLang="ru-RU" sz="4400" b="1" dirty="0">
              <a:latin typeface="+mn-lt"/>
            </a:endParaRPr>
          </a:p>
        </p:txBody>
      </p:sp>
      <p:graphicFrame>
        <p:nvGraphicFramePr>
          <p:cNvPr id="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009956"/>
              </p:ext>
            </p:extLst>
          </p:nvPr>
        </p:nvGraphicFramePr>
        <p:xfrm>
          <a:off x="6731000" y="773113"/>
          <a:ext cx="1981200" cy="4792608"/>
        </p:xfrm>
        <a:graphic>
          <a:graphicData uri="http://schemas.openxmlformats.org/drawingml/2006/table">
            <a:tbl>
              <a:tblPr/>
              <a:tblGrid>
                <a:gridCol w="660400"/>
                <a:gridCol w="660400"/>
                <a:gridCol w="660400"/>
              </a:tblGrid>
              <a:tr h="425450"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ea typeface="굴림" pitchFamily="34" charset="-127"/>
                        </a:rPr>
                        <a:t>x</a:t>
                      </a:r>
                      <a:endParaRPr kumimoji="0" lang="ru-RU" alt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ea typeface="굴림" pitchFamily="34" charset="-127"/>
                        </a:rPr>
                        <a:t>y</a:t>
                      </a:r>
                      <a:endParaRPr kumimoji="0" lang="ru-RU" alt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ea typeface="굴림" pitchFamily="34" charset="-127"/>
                        </a:rPr>
                        <a:t>z</a:t>
                      </a:r>
                      <a:endParaRPr kumimoji="0" lang="ru-RU" alt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굴림" pitchFamily="34" charset="-127"/>
                        </a:rPr>
                        <a:t>1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굴림" pitchFamily="34" charset="-127"/>
                        </a:rPr>
                        <a:t>1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굴림" pitchFamily="34" charset="-127"/>
                        </a:rPr>
                        <a:t>1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굴림" pitchFamily="34" charset="-127"/>
                        </a:rPr>
                        <a:t>1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굴림" pitchFamily="34" charset="-127"/>
                        </a:rPr>
                        <a:t>1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굴림" pitchFamily="34" charset="-127"/>
                        </a:rPr>
                        <a:t>0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굴림" pitchFamily="34" charset="-127"/>
                        </a:rPr>
                        <a:t>1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굴림" pitchFamily="34" charset="-127"/>
                        </a:rPr>
                        <a:t>0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굴림" pitchFamily="34" charset="-127"/>
                        </a:rPr>
                        <a:t>1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굴림" pitchFamily="34" charset="-127"/>
                        </a:rPr>
                        <a:t>0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굴림" pitchFamily="34" charset="-127"/>
                        </a:rPr>
                        <a:t>1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굴림" pitchFamily="34" charset="-127"/>
                        </a:rPr>
                        <a:t>1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굴림" pitchFamily="34" charset="-127"/>
                        </a:rPr>
                        <a:t>1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굴림" pitchFamily="34" charset="-127"/>
                        </a:rPr>
                        <a:t>0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굴림" pitchFamily="34" charset="-127"/>
                        </a:rPr>
                        <a:t>0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굴림" pitchFamily="34" charset="-127"/>
                        </a:rPr>
                        <a:t>0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굴림" pitchFamily="34" charset="-127"/>
                        </a:rPr>
                        <a:t>1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굴림" pitchFamily="34" charset="-127"/>
                        </a:rPr>
                        <a:t>0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굴림" pitchFamily="34" charset="-127"/>
                        </a:rPr>
                        <a:t>0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굴림" pitchFamily="34" charset="-127"/>
                        </a:rPr>
                        <a:t>0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굴림" pitchFamily="34" charset="-127"/>
                        </a:rPr>
                        <a:t>1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굴림" pitchFamily="34" charset="-127"/>
                        </a:rPr>
                        <a:t>0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굴림" pitchFamily="34" charset="-127"/>
                        </a:rPr>
                        <a:t>0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굴림" pitchFamily="34" charset="-127"/>
                        </a:rPr>
                        <a:t>0</a:t>
                      </a:r>
                      <a:endParaRPr kumimoji="0" lang="ru-RU" alt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Oval 47"/>
          <p:cNvSpPr>
            <a:spLocks noChangeArrowheads="1"/>
          </p:cNvSpPr>
          <p:nvPr/>
        </p:nvSpPr>
        <p:spPr bwMode="auto">
          <a:xfrm>
            <a:off x="1774825" y="1366838"/>
            <a:ext cx="111125" cy="111125"/>
          </a:xfrm>
          <a:prstGeom prst="ellipse">
            <a:avLst/>
          </a:prstGeom>
          <a:solidFill>
            <a:srgbClr val="00FF00"/>
          </a:solidFill>
          <a:ln w="25400" algn="ctr">
            <a:solidFill>
              <a:srgbClr val="0070C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46800" rIns="36000" bIns="46800" anchor="ctr"/>
          <a:lstStyle/>
          <a:p>
            <a:endParaRPr lang="ru-RU"/>
          </a:p>
        </p:txBody>
      </p:sp>
      <p:sp>
        <p:nvSpPr>
          <p:cNvPr id="5" name="Oval 48"/>
          <p:cNvSpPr>
            <a:spLocks noChangeArrowheads="1"/>
          </p:cNvSpPr>
          <p:nvPr/>
        </p:nvSpPr>
        <p:spPr bwMode="auto">
          <a:xfrm>
            <a:off x="4660900" y="1376363"/>
            <a:ext cx="111125" cy="111125"/>
          </a:xfrm>
          <a:prstGeom prst="ellipse">
            <a:avLst/>
          </a:prstGeom>
          <a:solidFill>
            <a:srgbClr val="00FF00"/>
          </a:solidFill>
          <a:ln w="25400" algn="ctr">
            <a:solidFill>
              <a:srgbClr val="0070C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46800" rIns="36000" bIns="46800" anchor="ctr"/>
          <a:lstStyle/>
          <a:p>
            <a:endParaRPr lang="ru-RU"/>
          </a:p>
        </p:txBody>
      </p:sp>
      <p:sp>
        <p:nvSpPr>
          <p:cNvPr id="6" name="Oval 49"/>
          <p:cNvSpPr>
            <a:spLocks noChangeArrowheads="1"/>
          </p:cNvSpPr>
          <p:nvPr/>
        </p:nvSpPr>
        <p:spPr bwMode="auto">
          <a:xfrm>
            <a:off x="4676775" y="4271963"/>
            <a:ext cx="111125" cy="111125"/>
          </a:xfrm>
          <a:prstGeom prst="ellipse">
            <a:avLst/>
          </a:prstGeom>
          <a:solidFill>
            <a:srgbClr val="00FF00"/>
          </a:solidFill>
          <a:ln w="25400" algn="ctr">
            <a:solidFill>
              <a:srgbClr val="0070C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46800" rIns="36000" bIns="46800" anchor="ctr"/>
          <a:lstStyle/>
          <a:p>
            <a:endParaRPr lang="ru-RU"/>
          </a:p>
        </p:txBody>
      </p:sp>
      <p:sp>
        <p:nvSpPr>
          <p:cNvPr id="7" name="Oval 50"/>
          <p:cNvSpPr>
            <a:spLocks noChangeArrowheads="1"/>
          </p:cNvSpPr>
          <p:nvPr/>
        </p:nvSpPr>
        <p:spPr bwMode="auto">
          <a:xfrm>
            <a:off x="884238" y="2252663"/>
            <a:ext cx="111125" cy="111125"/>
          </a:xfrm>
          <a:prstGeom prst="ellipse">
            <a:avLst/>
          </a:prstGeom>
          <a:solidFill>
            <a:srgbClr val="00FF00"/>
          </a:solidFill>
          <a:ln w="25400" algn="ctr">
            <a:solidFill>
              <a:srgbClr val="0070C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46800" rIns="36000" bIns="46800" anchor="ctr"/>
          <a:lstStyle/>
          <a:p>
            <a:endParaRPr lang="ru-RU"/>
          </a:p>
        </p:txBody>
      </p:sp>
      <p:sp>
        <p:nvSpPr>
          <p:cNvPr id="8" name="Oval 51"/>
          <p:cNvSpPr>
            <a:spLocks noChangeArrowheads="1"/>
          </p:cNvSpPr>
          <p:nvPr/>
        </p:nvSpPr>
        <p:spPr bwMode="auto">
          <a:xfrm>
            <a:off x="1784350" y="4271963"/>
            <a:ext cx="111125" cy="111125"/>
          </a:xfrm>
          <a:prstGeom prst="ellipse">
            <a:avLst/>
          </a:prstGeom>
          <a:solidFill>
            <a:srgbClr val="00FF00"/>
          </a:solidFill>
          <a:ln w="25400" algn="ctr">
            <a:solidFill>
              <a:srgbClr val="0070C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46800" rIns="36000" bIns="46800" anchor="ctr"/>
          <a:lstStyle/>
          <a:p>
            <a:endParaRPr lang="ru-RU"/>
          </a:p>
        </p:txBody>
      </p:sp>
      <p:sp>
        <p:nvSpPr>
          <p:cNvPr id="9" name="Oval 52"/>
          <p:cNvSpPr>
            <a:spLocks noChangeArrowheads="1"/>
          </p:cNvSpPr>
          <p:nvPr/>
        </p:nvSpPr>
        <p:spPr bwMode="auto">
          <a:xfrm>
            <a:off x="901700" y="5141913"/>
            <a:ext cx="111125" cy="111125"/>
          </a:xfrm>
          <a:prstGeom prst="ellipse">
            <a:avLst/>
          </a:prstGeom>
          <a:solidFill>
            <a:srgbClr val="00FF00"/>
          </a:solidFill>
          <a:ln w="25400" algn="ctr">
            <a:solidFill>
              <a:srgbClr val="0070C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46800" rIns="36000" bIns="46800" anchor="ctr"/>
          <a:lstStyle/>
          <a:p>
            <a:endParaRPr lang="ru-RU"/>
          </a:p>
        </p:txBody>
      </p:sp>
      <p:sp>
        <p:nvSpPr>
          <p:cNvPr id="10" name="Oval 53"/>
          <p:cNvSpPr>
            <a:spLocks noChangeArrowheads="1"/>
          </p:cNvSpPr>
          <p:nvPr/>
        </p:nvSpPr>
        <p:spPr bwMode="auto">
          <a:xfrm>
            <a:off x="3773488" y="5132388"/>
            <a:ext cx="111125" cy="111125"/>
          </a:xfrm>
          <a:prstGeom prst="ellipse">
            <a:avLst/>
          </a:prstGeom>
          <a:solidFill>
            <a:srgbClr val="00FF00"/>
          </a:solidFill>
          <a:ln w="25400" algn="ctr">
            <a:solidFill>
              <a:srgbClr val="0070C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46800" rIns="36000" bIns="46800" anchor="ctr"/>
          <a:lstStyle/>
          <a:p>
            <a:endParaRPr lang="ru-RU"/>
          </a:p>
        </p:txBody>
      </p:sp>
      <p:sp>
        <p:nvSpPr>
          <p:cNvPr id="11" name="Oval 54"/>
          <p:cNvSpPr>
            <a:spLocks noChangeArrowheads="1"/>
          </p:cNvSpPr>
          <p:nvPr/>
        </p:nvSpPr>
        <p:spPr bwMode="auto">
          <a:xfrm>
            <a:off x="3762375" y="2249488"/>
            <a:ext cx="112713" cy="111125"/>
          </a:xfrm>
          <a:prstGeom prst="ellipse">
            <a:avLst/>
          </a:prstGeom>
          <a:solidFill>
            <a:srgbClr val="00FF00"/>
          </a:solidFill>
          <a:ln w="25400" algn="ctr">
            <a:solidFill>
              <a:srgbClr val="0070C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46800" rIns="36000" bIns="46800" anchor="ctr"/>
          <a:lstStyle/>
          <a:p>
            <a:endParaRPr lang="ru-RU"/>
          </a:p>
        </p:txBody>
      </p:sp>
      <p:sp>
        <p:nvSpPr>
          <p:cNvPr id="12" name="Line 55"/>
          <p:cNvSpPr>
            <a:spLocks noChangeShapeType="1"/>
          </p:cNvSpPr>
          <p:nvPr/>
        </p:nvSpPr>
        <p:spPr bwMode="auto">
          <a:xfrm>
            <a:off x="1831975" y="4325938"/>
            <a:ext cx="39751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46800" rIns="36000" bIns="46800" anchor="ctr"/>
          <a:lstStyle/>
          <a:p>
            <a:endParaRPr lang="ru-RU"/>
          </a:p>
        </p:txBody>
      </p:sp>
      <p:sp>
        <p:nvSpPr>
          <p:cNvPr id="13" name="Line 56"/>
          <p:cNvSpPr>
            <a:spLocks noChangeShapeType="1"/>
          </p:cNvSpPr>
          <p:nvPr/>
        </p:nvSpPr>
        <p:spPr bwMode="auto">
          <a:xfrm flipH="1">
            <a:off x="644525" y="4346575"/>
            <a:ext cx="1187450" cy="11842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46800" rIns="36000" bIns="46800" anchor="ctr"/>
          <a:lstStyle/>
          <a:p>
            <a:endParaRPr lang="ru-RU"/>
          </a:p>
        </p:txBody>
      </p:sp>
      <p:sp>
        <p:nvSpPr>
          <p:cNvPr id="14" name="Line 57"/>
          <p:cNvSpPr>
            <a:spLocks noChangeShapeType="1"/>
          </p:cNvSpPr>
          <p:nvPr/>
        </p:nvSpPr>
        <p:spPr bwMode="auto">
          <a:xfrm flipV="1">
            <a:off x="1838325" y="998538"/>
            <a:ext cx="0" cy="33353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46800" rIns="36000" bIns="46800" anchor="ctr"/>
          <a:lstStyle/>
          <a:p>
            <a:endParaRPr lang="ru-RU"/>
          </a:p>
        </p:txBody>
      </p:sp>
      <p:sp>
        <p:nvSpPr>
          <p:cNvPr id="15" name="Text Box 58"/>
          <p:cNvSpPr txBox="1">
            <a:spLocks noChangeArrowheads="1"/>
          </p:cNvSpPr>
          <p:nvPr/>
        </p:nvSpPr>
        <p:spPr bwMode="auto">
          <a:xfrm>
            <a:off x="5584825" y="3716338"/>
            <a:ext cx="184150" cy="402291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46800" rIns="36000" bIns="46800">
            <a:spAutoFit/>
          </a:bodyPr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ko-KR" sz="2000">
                <a:latin typeface="+mn-lt"/>
                <a:ea typeface="굴림" pitchFamily="34" charset="-127"/>
              </a:rPr>
              <a:t>y</a:t>
            </a:r>
            <a:endParaRPr lang="ru-RU" altLang="ru-RU" sz="2000">
              <a:latin typeface="+mn-lt"/>
            </a:endParaRPr>
          </a:p>
        </p:txBody>
      </p:sp>
      <p:sp>
        <p:nvSpPr>
          <p:cNvPr id="16" name="Text Box 59"/>
          <p:cNvSpPr txBox="1">
            <a:spLocks noChangeArrowheads="1"/>
          </p:cNvSpPr>
          <p:nvPr/>
        </p:nvSpPr>
        <p:spPr bwMode="auto">
          <a:xfrm>
            <a:off x="531813" y="4902200"/>
            <a:ext cx="185737" cy="402291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46800" rIns="36000" bIns="46800">
            <a:spAutoFit/>
          </a:bodyPr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ko-KR" sz="2000" dirty="0">
                <a:latin typeface="+mn-lt"/>
                <a:ea typeface="굴림" pitchFamily="34" charset="-127"/>
              </a:rPr>
              <a:t>x</a:t>
            </a:r>
            <a:endParaRPr lang="ru-RU" altLang="ru-RU" sz="2000" dirty="0">
              <a:latin typeface="+mn-lt"/>
            </a:endParaRPr>
          </a:p>
        </p:txBody>
      </p:sp>
      <p:sp>
        <p:nvSpPr>
          <p:cNvPr id="17" name="Text Box 60"/>
          <p:cNvSpPr txBox="1">
            <a:spLocks noChangeArrowheads="1"/>
          </p:cNvSpPr>
          <p:nvPr/>
        </p:nvSpPr>
        <p:spPr bwMode="auto">
          <a:xfrm>
            <a:off x="1462088" y="863600"/>
            <a:ext cx="184150" cy="402291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46800" rIns="36000" bIns="46800">
            <a:spAutoFit/>
          </a:bodyPr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ko-KR" sz="2000" dirty="0">
                <a:latin typeface="+mn-lt"/>
                <a:ea typeface="굴림" pitchFamily="34" charset="-127"/>
              </a:rPr>
              <a:t>z</a:t>
            </a:r>
            <a:endParaRPr lang="ru-RU" altLang="ru-RU" sz="2000" dirty="0">
              <a:latin typeface="+mn-lt"/>
            </a:endParaRPr>
          </a:p>
        </p:txBody>
      </p:sp>
      <p:sp>
        <p:nvSpPr>
          <p:cNvPr id="18" name="Text Box 61"/>
          <p:cNvSpPr txBox="1">
            <a:spLocks noChangeArrowheads="1"/>
          </p:cNvSpPr>
          <p:nvPr/>
        </p:nvSpPr>
        <p:spPr bwMode="auto">
          <a:xfrm>
            <a:off x="2649538" y="2344738"/>
            <a:ext cx="1039812" cy="402291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46800" rIns="36000" bIns="46800">
            <a:spAutoFit/>
          </a:bodyPr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ko-KR" sz="2000">
                <a:latin typeface="+mn-lt"/>
                <a:ea typeface="굴림" pitchFamily="34" charset="-127"/>
              </a:rPr>
              <a:t>(1,1,1)</a:t>
            </a:r>
            <a:endParaRPr lang="ru-RU" altLang="ru-RU" sz="2000">
              <a:latin typeface="+mn-lt"/>
            </a:endParaRPr>
          </a:p>
        </p:txBody>
      </p:sp>
      <p:sp>
        <p:nvSpPr>
          <p:cNvPr id="19" name="Text Box 62"/>
          <p:cNvSpPr txBox="1">
            <a:spLocks noChangeArrowheads="1"/>
          </p:cNvSpPr>
          <p:nvPr/>
        </p:nvSpPr>
        <p:spPr bwMode="auto">
          <a:xfrm>
            <a:off x="4953000" y="1343025"/>
            <a:ext cx="1039813" cy="402291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46800" rIns="36000" bIns="46800">
            <a:spAutoFit/>
          </a:bodyPr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ko-KR" sz="2000">
                <a:latin typeface="+mn-lt"/>
                <a:ea typeface="굴림" pitchFamily="34" charset="-127"/>
              </a:rPr>
              <a:t>(0,1,1)</a:t>
            </a:r>
            <a:endParaRPr lang="ru-RU" altLang="ru-RU" sz="2000">
              <a:latin typeface="+mn-lt"/>
            </a:endParaRPr>
          </a:p>
        </p:txBody>
      </p:sp>
      <p:sp>
        <p:nvSpPr>
          <p:cNvPr id="20" name="Text Box 63"/>
          <p:cNvSpPr txBox="1">
            <a:spLocks noChangeArrowheads="1"/>
          </p:cNvSpPr>
          <p:nvPr/>
        </p:nvSpPr>
        <p:spPr bwMode="auto">
          <a:xfrm>
            <a:off x="2092325" y="863600"/>
            <a:ext cx="1041400" cy="402291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46800" rIns="36000" bIns="46800">
            <a:spAutoFit/>
          </a:bodyPr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ko-KR" sz="2000">
                <a:latin typeface="+mn-lt"/>
                <a:ea typeface="굴림" pitchFamily="34" charset="-127"/>
              </a:rPr>
              <a:t>(0,0,1)</a:t>
            </a:r>
            <a:endParaRPr lang="ru-RU" altLang="ru-RU" sz="2000">
              <a:latin typeface="+mn-lt"/>
            </a:endParaRPr>
          </a:p>
        </p:txBody>
      </p:sp>
      <p:sp>
        <p:nvSpPr>
          <p:cNvPr id="21" name="Text Box 64"/>
          <p:cNvSpPr txBox="1">
            <a:spLocks noChangeArrowheads="1"/>
          </p:cNvSpPr>
          <p:nvPr/>
        </p:nvSpPr>
        <p:spPr bwMode="auto">
          <a:xfrm>
            <a:off x="250825" y="1493838"/>
            <a:ext cx="1039813" cy="402291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46800" rIns="36000" bIns="46800">
            <a:spAutoFit/>
          </a:bodyPr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ko-KR" sz="2000">
                <a:latin typeface="+mn-lt"/>
                <a:ea typeface="굴림" pitchFamily="34" charset="-127"/>
              </a:rPr>
              <a:t>(1,0,1)</a:t>
            </a:r>
            <a:endParaRPr lang="ru-RU" altLang="ru-RU" sz="2000">
              <a:latin typeface="+mn-lt"/>
            </a:endParaRPr>
          </a:p>
        </p:txBody>
      </p:sp>
      <p:sp>
        <p:nvSpPr>
          <p:cNvPr id="22" name="Text Box 65"/>
          <p:cNvSpPr txBox="1">
            <a:spLocks noChangeArrowheads="1"/>
          </p:cNvSpPr>
          <p:nvPr/>
        </p:nvSpPr>
        <p:spPr bwMode="auto">
          <a:xfrm>
            <a:off x="4914900" y="4457700"/>
            <a:ext cx="1039813" cy="402291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46800" rIns="36000" bIns="46800">
            <a:spAutoFit/>
          </a:bodyPr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ko-KR" sz="2000">
                <a:latin typeface="+mn-lt"/>
                <a:ea typeface="굴림" pitchFamily="34" charset="-127"/>
              </a:rPr>
              <a:t>(0,1,0)</a:t>
            </a:r>
            <a:endParaRPr lang="ru-RU" altLang="ru-RU" sz="2000">
              <a:latin typeface="+mn-lt"/>
            </a:endParaRPr>
          </a:p>
        </p:txBody>
      </p:sp>
      <p:sp>
        <p:nvSpPr>
          <p:cNvPr id="23" name="Text Box 66"/>
          <p:cNvSpPr txBox="1">
            <a:spLocks noChangeArrowheads="1"/>
          </p:cNvSpPr>
          <p:nvPr/>
        </p:nvSpPr>
        <p:spPr bwMode="auto">
          <a:xfrm>
            <a:off x="1981200" y="4457700"/>
            <a:ext cx="1039813" cy="402291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46800" rIns="36000" bIns="46800">
            <a:spAutoFit/>
          </a:bodyPr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ko-KR" sz="2000">
                <a:latin typeface="+mn-lt"/>
                <a:ea typeface="굴림" pitchFamily="34" charset="-127"/>
              </a:rPr>
              <a:t>(0,0,0)</a:t>
            </a:r>
            <a:endParaRPr lang="ru-RU" altLang="ru-RU" sz="2000">
              <a:latin typeface="+mn-lt"/>
            </a:endParaRPr>
          </a:p>
        </p:txBody>
      </p:sp>
      <p:sp>
        <p:nvSpPr>
          <p:cNvPr id="24" name="Text Box 67"/>
          <p:cNvSpPr txBox="1">
            <a:spLocks noChangeArrowheads="1"/>
          </p:cNvSpPr>
          <p:nvPr/>
        </p:nvSpPr>
        <p:spPr bwMode="auto">
          <a:xfrm>
            <a:off x="4098925" y="5308600"/>
            <a:ext cx="1039813" cy="402291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46800" rIns="36000" bIns="46800">
            <a:spAutoFit/>
          </a:bodyPr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ko-KR" sz="2000">
                <a:latin typeface="+mn-lt"/>
                <a:ea typeface="굴림" pitchFamily="34" charset="-127"/>
              </a:rPr>
              <a:t>(1,1,0)</a:t>
            </a:r>
            <a:endParaRPr lang="ru-RU" altLang="ru-RU" sz="2000">
              <a:latin typeface="+mn-lt"/>
            </a:endParaRPr>
          </a:p>
        </p:txBody>
      </p:sp>
      <p:sp>
        <p:nvSpPr>
          <p:cNvPr id="25" name="Text Box 68"/>
          <p:cNvSpPr txBox="1">
            <a:spLocks noChangeArrowheads="1"/>
          </p:cNvSpPr>
          <p:nvPr/>
        </p:nvSpPr>
        <p:spPr bwMode="auto">
          <a:xfrm>
            <a:off x="1089025" y="5345113"/>
            <a:ext cx="1039813" cy="402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46800" rIns="36000" bIns="46800">
            <a:spAutoFit/>
          </a:bodyPr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ko-KR" sz="2000">
                <a:latin typeface="+mn-lt"/>
                <a:ea typeface="굴림" pitchFamily="34" charset="-127"/>
              </a:rPr>
              <a:t>(1,0,0)</a:t>
            </a:r>
            <a:endParaRPr lang="ru-RU" altLang="ru-RU" sz="2000">
              <a:latin typeface="+mn-lt"/>
            </a:endParaRPr>
          </a:p>
        </p:txBody>
      </p:sp>
      <p:sp>
        <p:nvSpPr>
          <p:cNvPr id="26" name="Line 69"/>
          <p:cNvSpPr>
            <a:spLocks noChangeShapeType="1"/>
          </p:cNvSpPr>
          <p:nvPr/>
        </p:nvSpPr>
        <p:spPr bwMode="auto">
          <a:xfrm>
            <a:off x="941388" y="5197475"/>
            <a:ext cx="2895600" cy="0"/>
          </a:xfrm>
          <a:prstGeom prst="line">
            <a:avLst/>
          </a:prstGeom>
          <a:noFill/>
          <a:ln w="22225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46800" rIns="36000" bIns="46800" anchor="ctr"/>
          <a:lstStyle/>
          <a:p>
            <a:endParaRPr lang="ru-RU"/>
          </a:p>
        </p:txBody>
      </p:sp>
      <p:sp>
        <p:nvSpPr>
          <p:cNvPr id="27" name="Line 70"/>
          <p:cNvSpPr>
            <a:spLocks noChangeShapeType="1"/>
          </p:cNvSpPr>
          <p:nvPr/>
        </p:nvSpPr>
        <p:spPr bwMode="auto">
          <a:xfrm>
            <a:off x="941388" y="2308225"/>
            <a:ext cx="2895600" cy="0"/>
          </a:xfrm>
          <a:prstGeom prst="line">
            <a:avLst/>
          </a:prstGeom>
          <a:noFill/>
          <a:ln w="22225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46800" rIns="36000" bIns="46800" anchor="ctr"/>
          <a:lstStyle/>
          <a:p>
            <a:endParaRPr lang="ru-RU"/>
          </a:p>
        </p:txBody>
      </p:sp>
      <p:sp>
        <p:nvSpPr>
          <p:cNvPr id="28" name="Line 71"/>
          <p:cNvSpPr>
            <a:spLocks noChangeShapeType="1"/>
          </p:cNvSpPr>
          <p:nvPr/>
        </p:nvSpPr>
        <p:spPr bwMode="auto">
          <a:xfrm rot="16200000">
            <a:off x="-503237" y="3752850"/>
            <a:ext cx="2889250" cy="0"/>
          </a:xfrm>
          <a:prstGeom prst="line">
            <a:avLst/>
          </a:prstGeom>
          <a:noFill/>
          <a:ln w="22225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46800" rIns="36000" bIns="46800" anchor="ctr"/>
          <a:lstStyle/>
          <a:p>
            <a:endParaRPr lang="ru-RU"/>
          </a:p>
        </p:txBody>
      </p:sp>
      <p:sp>
        <p:nvSpPr>
          <p:cNvPr id="29" name="Line 72"/>
          <p:cNvSpPr>
            <a:spLocks noChangeShapeType="1"/>
          </p:cNvSpPr>
          <p:nvPr/>
        </p:nvSpPr>
        <p:spPr bwMode="auto">
          <a:xfrm rot="16200000">
            <a:off x="2392363" y="3752850"/>
            <a:ext cx="2889250" cy="0"/>
          </a:xfrm>
          <a:prstGeom prst="line">
            <a:avLst/>
          </a:prstGeom>
          <a:noFill/>
          <a:ln w="22225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46800" rIns="36000" bIns="46800" anchor="ctr"/>
          <a:lstStyle/>
          <a:p>
            <a:endParaRPr lang="ru-RU"/>
          </a:p>
        </p:txBody>
      </p:sp>
      <p:grpSp>
        <p:nvGrpSpPr>
          <p:cNvPr id="30" name="Group 73"/>
          <p:cNvGrpSpPr>
            <a:grpSpLocks/>
          </p:cNvGrpSpPr>
          <p:nvPr/>
        </p:nvGrpSpPr>
        <p:grpSpPr bwMode="auto">
          <a:xfrm>
            <a:off x="1831975" y="1436688"/>
            <a:ext cx="2897188" cy="2890837"/>
            <a:chOff x="527" y="1224"/>
            <a:chExt cx="2211" cy="2212"/>
          </a:xfrm>
        </p:grpSpPr>
        <p:sp>
          <p:nvSpPr>
            <p:cNvPr id="31" name="Line 74"/>
            <p:cNvSpPr>
              <a:spLocks noChangeShapeType="1"/>
            </p:cNvSpPr>
            <p:nvPr/>
          </p:nvSpPr>
          <p:spPr bwMode="auto">
            <a:xfrm>
              <a:off x="527" y="3436"/>
              <a:ext cx="2211" cy="0"/>
            </a:xfrm>
            <a:prstGeom prst="line">
              <a:avLst/>
            </a:prstGeom>
            <a:noFill/>
            <a:ln w="22225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46800" rIns="36000" bIns="46800" anchor="ctr"/>
            <a:lstStyle/>
            <a:p>
              <a:endParaRPr lang="ru-RU"/>
            </a:p>
          </p:txBody>
        </p:sp>
        <p:sp>
          <p:nvSpPr>
            <p:cNvPr id="32" name="Line 75"/>
            <p:cNvSpPr>
              <a:spLocks noChangeShapeType="1"/>
            </p:cNvSpPr>
            <p:nvPr/>
          </p:nvSpPr>
          <p:spPr bwMode="auto">
            <a:xfrm>
              <a:off x="527" y="1224"/>
              <a:ext cx="2211" cy="0"/>
            </a:xfrm>
            <a:prstGeom prst="line">
              <a:avLst/>
            </a:prstGeom>
            <a:noFill/>
            <a:ln w="22225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46800" rIns="36000" bIns="46800" anchor="ctr"/>
            <a:lstStyle/>
            <a:p>
              <a:endParaRPr lang="ru-RU"/>
            </a:p>
          </p:txBody>
        </p:sp>
        <p:sp>
          <p:nvSpPr>
            <p:cNvPr id="33" name="Line 76"/>
            <p:cNvSpPr>
              <a:spLocks noChangeShapeType="1"/>
            </p:cNvSpPr>
            <p:nvPr/>
          </p:nvSpPr>
          <p:spPr bwMode="auto">
            <a:xfrm rot="-5400000">
              <a:off x="-579" y="2330"/>
              <a:ext cx="2211" cy="0"/>
            </a:xfrm>
            <a:prstGeom prst="line">
              <a:avLst/>
            </a:prstGeom>
            <a:noFill/>
            <a:ln w="22225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46800" rIns="36000" bIns="46800" anchor="ctr"/>
            <a:lstStyle/>
            <a:p>
              <a:endParaRPr lang="ru-RU"/>
            </a:p>
          </p:txBody>
        </p:sp>
        <p:sp>
          <p:nvSpPr>
            <p:cNvPr id="34" name="Line 77"/>
            <p:cNvSpPr>
              <a:spLocks noChangeShapeType="1"/>
            </p:cNvSpPr>
            <p:nvPr/>
          </p:nvSpPr>
          <p:spPr bwMode="auto">
            <a:xfrm rot="-5400000">
              <a:off x="1632" y="2330"/>
              <a:ext cx="2211" cy="0"/>
            </a:xfrm>
            <a:prstGeom prst="line">
              <a:avLst/>
            </a:prstGeom>
            <a:noFill/>
            <a:ln w="22225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46800" rIns="36000" bIns="46800" anchor="ctr"/>
            <a:lstStyle/>
            <a:p>
              <a:endParaRPr lang="ru-RU"/>
            </a:p>
          </p:txBody>
        </p:sp>
      </p:grpSp>
      <p:sp>
        <p:nvSpPr>
          <p:cNvPr id="35" name="Line 78"/>
          <p:cNvSpPr>
            <a:spLocks noChangeShapeType="1"/>
          </p:cNvSpPr>
          <p:nvPr/>
        </p:nvSpPr>
        <p:spPr bwMode="auto">
          <a:xfrm flipV="1">
            <a:off x="941388" y="1419225"/>
            <a:ext cx="890587" cy="889000"/>
          </a:xfrm>
          <a:prstGeom prst="line">
            <a:avLst/>
          </a:prstGeom>
          <a:noFill/>
          <a:ln w="22225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46800" rIns="36000" bIns="46800" anchor="ctr"/>
          <a:lstStyle/>
          <a:p>
            <a:endParaRPr lang="ru-RU"/>
          </a:p>
        </p:txBody>
      </p:sp>
      <p:sp>
        <p:nvSpPr>
          <p:cNvPr id="36" name="Line 79"/>
          <p:cNvSpPr>
            <a:spLocks noChangeShapeType="1"/>
          </p:cNvSpPr>
          <p:nvPr/>
        </p:nvSpPr>
        <p:spPr bwMode="auto">
          <a:xfrm flipV="1">
            <a:off x="3821113" y="1419225"/>
            <a:ext cx="890587" cy="889000"/>
          </a:xfrm>
          <a:prstGeom prst="line">
            <a:avLst/>
          </a:prstGeom>
          <a:noFill/>
          <a:ln w="22225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46800" rIns="36000" bIns="46800" anchor="ctr"/>
          <a:lstStyle/>
          <a:p>
            <a:endParaRPr lang="ru-RU"/>
          </a:p>
        </p:txBody>
      </p:sp>
      <p:sp>
        <p:nvSpPr>
          <p:cNvPr id="37" name="Line 80"/>
          <p:cNvSpPr>
            <a:spLocks noChangeShapeType="1"/>
          </p:cNvSpPr>
          <p:nvPr/>
        </p:nvSpPr>
        <p:spPr bwMode="auto">
          <a:xfrm flipV="1">
            <a:off x="3836988" y="4300538"/>
            <a:ext cx="892175" cy="889000"/>
          </a:xfrm>
          <a:prstGeom prst="line">
            <a:avLst/>
          </a:prstGeom>
          <a:noFill/>
          <a:ln w="22225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46800" rIns="36000" bIns="46800" anchor="ctr"/>
          <a:lstStyle/>
          <a:p>
            <a:endParaRPr lang="ru-RU"/>
          </a:p>
        </p:txBody>
      </p:sp>
      <p:sp>
        <p:nvSpPr>
          <p:cNvPr id="38" name="Line 81"/>
          <p:cNvSpPr>
            <a:spLocks noChangeShapeType="1"/>
          </p:cNvSpPr>
          <p:nvPr/>
        </p:nvSpPr>
        <p:spPr bwMode="auto">
          <a:xfrm flipV="1">
            <a:off x="969963" y="4318000"/>
            <a:ext cx="890587" cy="887413"/>
          </a:xfrm>
          <a:prstGeom prst="line">
            <a:avLst/>
          </a:prstGeom>
          <a:noFill/>
          <a:ln w="22225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46800" rIns="36000" bIns="46800" anchor="ctr"/>
          <a:lstStyle/>
          <a:p>
            <a:endParaRPr lang="ru-RU"/>
          </a:p>
        </p:txBody>
      </p:sp>
      <p:sp>
        <p:nvSpPr>
          <p:cNvPr id="39" name="Line 82"/>
          <p:cNvSpPr>
            <a:spLocks noChangeShapeType="1"/>
          </p:cNvSpPr>
          <p:nvPr/>
        </p:nvSpPr>
        <p:spPr bwMode="auto">
          <a:xfrm>
            <a:off x="1831975" y="4325938"/>
            <a:ext cx="2897188" cy="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46800" rIns="36000" bIns="46800" anchor="ctr"/>
          <a:lstStyle/>
          <a:p>
            <a:endParaRPr lang="ru-RU"/>
          </a:p>
        </p:txBody>
      </p:sp>
      <p:sp>
        <p:nvSpPr>
          <p:cNvPr id="40" name="Line 83"/>
          <p:cNvSpPr>
            <a:spLocks noChangeShapeType="1"/>
          </p:cNvSpPr>
          <p:nvPr/>
        </p:nvSpPr>
        <p:spPr bwMode="auto">
          <a:xfrm rot="16200000">
            <a:off x="387350" y="2881313"/>
            <a:ext cx="2889250" cy="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46800" rIns="36000" bIns="46800" anchor="ctr"/>
          <a:lstStyle/>
          <a:p>
            <a:endParaRPr lang="ru-RU"/>
          </a:p>
        </p:txBody>
      </p:sp>
      <p:sp>
        <p:nvSpPr>
          <p:cNvPr id="41" name="Text Box 84"/>
          <p:cNvSpPr txBox="1">
            <a:spLocks noChangeArrowheads="1"/>
          </p:cNvSpPr>
          <p:nvPr/>
        </p:nvSpPr>
        <p:spPr bwMode="auto">
          <a:xfrm>
            <a:off x="747713" y="5903913"/>
            <a:ext cx="7966075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Ctr="1">
            <a:spAutoFit/>
          </a:bodyPr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ko-KR" sz="3200" b="1" dirty="0">
                <a:latin typeface="+mn-lt"/>
                <a:ea typeface="굴림" pitchFamily="34" charset="-127"/>
              </a:rPr>
              <a:t>Binary cube of dimension 3</a:t>
            </a:r>
            <a:endParaRPr lang="ru-RU" altLang="ru-RU" sz="3200" b="1" dirty="0">
              <a:latin typeface="+mn-lt"/>
            </a:endParaRPr>
          </a:p>
        </p:txBody>
      </p:sp>
      <p:sp>
        <p:nvSpPr>
          <p:cNvPr id="43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0" y="6520259"/>
            <a:ext cx="9144000" cy="36512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Alexey Urivskiy                                                                                                            ACCT'2014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69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aptop"/>
          <p:cNvSpPr>
            <a:spLocks noEditPoints="1" noChangeArrowheads="1"/>
          </p:cNvSpPr>
          <p:nvPr/>
        </p:nvSpPr>
        <p:spPr bwMode="auto">
          <a:xfrm>
            <a:off x="2286000" y="512763"/>
            <a:ext cx="962025" cy="65405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30000"/>
              </a:spcBef>
            </a:pPr>
            <a:r>
              <a:rPr lang="ru-RU" altLang="ru-RU" sz="2000" b="1">
                <a:latin typeface="+mn-lt"/>
              </a:rPr>
              <a:t>1</a:t>
            </a:r>
          </a:p>
        </p:txBody>
      </p:sp>
      <p:sp>
        <p:nvSpPr>
          <p:cNvPr id="3" name="laptop"/>
          <p:cNvSpPr>
            <a:spLocks noEditPoints="1" noChangeArrowheads="1"/>
          </p:cNvSpPr>
          <p:nvPr/>
        </p:nvSpPr>
        <p:spPr bwMode="auto">
          <a:xfrm>
            <a:off x="3587750" y="512763"/>
            <a:ext cx="962025" cy="65405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30000"/>
              </a:spcBef>
            </a:pPr>
            <a:r>
              <a:rPr lang="ru-RU" altLang="ru-RU" sz="2000" b="1">
                <a:latin typeface="+mn-lt"/>
              </a:rPr>
              <a:t>2</a:t>
            </a:r>
          </a:p>
        </p:txBody>
      </p:sp>
      <p:sp>
        <p:nvSpPr>
          <p:cNvPr id="4" name="laptop"/>
          <p:cNvSpPr>
            <a:spLocks noEditPoints="1" noChangeArrowheads="1"/>
          </p:cNvSpPr>
          <p:nvPr/>
        </p:nvSpPr>
        <p:spPr bwMode="auto">
          <a:xfrm>
            <a:off x="4887913" y="512763"/>
            <a:ext cx="962025" cy="65405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30000"/>
              </a:spcBef>
            </a:pPr>
            <a:r>
              <a:rPr lang="en-US" altLang="ko-KR" sz="2000" b="1">
                <a:latin typeface="+mn-lt"/>
                <a:ea typeface="굴림" pitchFamily="34" charset="-127"/>
              </a:rPr>
              <a:t>3</a:t>
            </a:r>
            <a:endParaRPr lang="ru-RU" altLang="ru-RU" sz="2000" b="1">
              <a:latin typeface="+mn-lt"/>
            </a:endParaRPr>
          </a:p>
        </p:txBody>
      </p:sp>
      <p:sp>
        <p:nvSpPr>
          <p:cNvPr id="5" name="laptop"/>
          <p:cNvSpPr>
            <a:spLocks noEditPoints="1" noChangeArrowheads="1"/>
          </p:cNvSpPr>
          <p:nvPr/>
        </p:nvSpPr>
        <p:spPr bwMode="auto">
          <a:xfrm>
            <a:off x="6189663" y="512763"/>
            <a:ext cx="962025" cy="65405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30000"/>
              </a:spcBef>
            </a:pPr>
            <a:r>
              <a:rPr lang="ru-RU" altLang="ru-RU" sz="2000" b="1">
                <a:latin typeface="+mn-lt"/>
              </a:rPr>
              <a:t>4</a:t>
            </a:r>
          </a:p>
        </p:txBody>
      </p:sp>
      <p:grpSp>
        <p:nvGrpSpPr>
          <p:cNvPr id="6" name="Group 9"/>
          <p:cNvGrpSpPr>
            <a:grpSpLocks/>
          </p:cNvGrpSpPr>
          <p:nvPr/>
        </p:nvGrpSpPr>
        <p:grpSpPr bwMode="auto">
          <a:xfrm>
            <a:off x="971550" y="822325"/>
            <a:ext cx="6524625" cy="5045075"/>
            <a:chOff x="912" y="738"/>
            <a:chExt cx="3838" cy="3316"/>
          </a:xfrm>
        </p:grpSpPr>
        <p:sp>
          <p:nvSpPr>
            <p:cNvPr id="7" name="Line 10"/>
            <p:cNvSpPr>
              <a:spLocks noChangeShapeType="1"/>
            </p:cNvSpPr>
            <p:nvPr/>
          </p:nvSpPr>
          <p:spPr bwMode="auto">
            <a:xfrm>
              <a:off x="912" y="1247"/>
              <a:ext cx="383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8" name="Line 11"/>
            <p:cNvSpPr>
              <a:spLocks noChangeShapeType="1"/>
            </p:cNvSpPr>
            <p:nvPr/>
          </p:nvSpPr>
          <p:spPr bwMode="auto">
            <a:xfrm>
              <a:off x="912" y="1442"/>
              <a:ext cx="383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9" name="Line 12"/>
            <p:cNvSpPr>
              <a:spLocks noChangeShapeType="1"/>
            </p:cNvSpPr>
            <p:nvPr/>
          </p:nvSpPr>
          <p:spPr bwMode="auto">
            <a:xfrm>
              <a:off x="912" y="1642"/>
              <a:ext cx="383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>
              <a:off x="912" y="1845"/>
              <a:ext cx="383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11" name="Line 14"/>
            <p:cNvSpPr>
              <a:spLocks noChangeShapeType="1"/>
            </p:cNvSpPr>
            <p:nvPr/>
          </p:nvSpPr>
          <p:spPr bwMode="auto">
            <a:xfrm>
              <a:off x="912" y="2042"/>
              <a:ext cx="383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12" name="Line 15"/>
            <p:cNvSpPr>
              <a:spLocks noChangeShapeType="1"/>
            </p:cNvSpPr>
            <p:nvPr/>
          </p:nvSpPr>
          <p:spPr bwMode="auto">
            <a:xfrm>
              <a:off x="912" y="2247"/>
              <a:ext cx="383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13" name="Line 16"/>
            <p:cNvSpPr>
              <a:spLocks noChangeShapeType="1"/>
            </p:cNvSpPr>
            <p:nvPr/>
          </p:nvSpPr>
          <p:spPr bwMode="auto">
            <a:xfrm>
              <a:off x="912" y="2440"/>
              <a:ext cx="383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14" name="Line 17"/>
            <p:cNvSpPr>
              <a:spLocks noChangeShapeType="1"/>
            </p:cNvSpPr>
            <p:nvPr/>
          </p:nvSpPr>
          <p:spPr bwMode="auto">
            <a:xfrm>
              <a:off x="912" y="2642"/>
              <a:ext cx="383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15" name="Line 18"/>
            <p:cNvSpPr>
              <a:spLocks noChangeShapeType="1"/>
            </p:cNvSpPr>
            <p:nvPr/>
          </p:nvSpPr>
          <p:spPr bwMode="auto">
            <a:xfrm>
              <a:off x="912" y="2837"/>
              <a:ext cx="383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16" name="Line 19"/>
            <p:cNvSpPr>
              <a:spLocks noChangeShapeType="1"/>
            </p:cNvSpPr>
            <p:nvPr/>
          </p:nvSpPr>
          <p:spPr bwMode="auto">
            <a:xfrm>
              <a:off x="912" y="3042"/>
              <a:ext cx="383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17" name="Line 20"/>
            <p:cNvSpPr>
              <a:spLocks noChangeShapeType="1"/>
            </p:cNvSpPr>
            <p:nvPr/>
          </p:nvSpPr>
          <p:spPr bwMode="auto">
            <a:xfrm>
              <a:off x="912" y="3439"/>
              <a:ext cx="383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18" name="Line 21"/>
            <p:cNvSpPr>
              <a:spLocks noChangeShapeType="1"/>
            </p:cNvSpPr>
            <p:nvPr/>
          </p:nvSpPr>
          <p:spPr bwMode="auto">
            <a:xfrm>
              <a:off x="912" y="3639"/>
              <a:ext cx="383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19" name="Line 22"/>
            <p:cNvSpPr>
              <a:spLocks noChangeShapeType="1"/>
            </p:cNvSpPr>
            <p:nvPr/>
          </p:nvSpPr>
          <p:spPr bwMode="auto">
            <a:xfrm>
              <a:off x="912" y="3842"/>
              <a:ext cx="383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20" name="Line 23"/>
            <p:cNvSpPr>
              <a:spLocks noChangeShapeType="1"/>
            </p:cNvSpPr>
            <p:nvPr/>
          </p:nvSpPr>
          <p:spPr bwMode="auto">
            <a:xfrm>
              <a:off x="912" y="3246"/>
              <a:ext cx="383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21" name="Line 24"/>
            <p:cNvSpPr>
              <a:spLocks noChangeShapeType="1"/>
            </p:cNvSpPr>
            <p:nvPr/>
          </p:nvSpPr>
          <p:spPr bwMode="auto">
            <a:xfrm>
              <a:off x="1593" y="738"/>
              <a:ext cx="0" cy="3304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22" name="Line 25"/>
            <p:cNvSpPr>
              <a:spLocks noChangeShapeType="1"/>
            </p:cNvSpPr>
            <p:nvPr/>
          </p:nvSpPr>
          <p:spPr bwMode="auto">
            <a:xfrm>
              <a:off x="2355" y="750"/>
              <a:ext cx="0" cy="3304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23" name="Line 26"/>
            <p:cNvSpPr>
              <a:spLocks noChangeShapeType="1"/>
            </p:cNvSpPr>
            <p:nvPr/>
          </p:nvSpPr>
          <p:spPr bwMode="auto">
            <a:xfrm>
              <a:off x="3116" y="750"/>
              <a:ext cx="0" cy="3304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24" name="Line 27"/>
            <p:cNvSpPr>
              <a:spLocks noChangeShapeType="1"/>
            </p:cNvSpPr>
            <p:nvPr/>
          </p:nvSpPr>
          <p:spPr bwMode="auto">
            <a:xfrm>
              <a:off x="3877" y="750"/>
              <a:ext cx="0" cy="3304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25" name="Line 28"/>
            <p:cNvSpPr>
              <a:spLocks noChangeShapeType="1"/>
            </p:cNvSpPr>
            <p:nvPr/>
          </p:nvSpPr>
          <p:spPr bwMode="auto">
            <a:xfrm>
              <a:off x="912" y="1053"/>
              <a:ext cx="383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</p:grpSp>
      <p:grpSp>
        <p:nvGrpSpPr>
          <p:cNvPr id="26" name="Group 133"/>
          <p:cNvGrpSpPr>
            <a:grpSpLocks/>
          </p:cNvGrpSpPr>
          <p:nvPr/>
        </p:nvGrpSpPr>
        <p:grpSpPr bwMode="auto">
          <a:xfrm>
            <a:off x="2411413" y="1292225"/>
            <a:ext cx="4611687" cy="4556125"/>
            <a:chOff x="1600" y="850"/>
            <a:chExt cx="2905" cy="2870"/>
          </a:xfrm>
        </p:grpSpPr>
        <p:pic>
          <p:nvPicPr>
            <p:cNvPr id="27" name="Picture 31" descr="B12_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1" y="850"/>
              <a:ext cx="445" cy="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" name="Picture 32" descr="B12_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21" y="856"/>
              <a:ext cx="446" cy="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33" descr="B12_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40" y="856"/>
              <a:ext cx="446" cy="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34" descr="B12_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0" y="856"/>
              <a:ext cx="445" cy="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" name="Picture 40" descr="B12_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0" y="1037"/>
              <a:ext cx="445" cy="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2" name="Picture 41" descr="B12_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20" y="1048"/>
              <a:ext cx="446" cy="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42" descr="B12_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40" y="1048"/>
              <a:ext cx="445" cy="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48" descr="B12_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1" y="1218"/>
              <a:ext cx="445" cy="1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" name="Picture 49" descr="B12_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0" y="1218"/>
              <a:ext cx="445" cy="1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6" name="Picture 50" descr="B12_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21" y="1239"/>
              <a:ext cx="446" cy="1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7" name="Picture 56" descr="B12_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1" y="1410"/>
              <a:ext cx="445" cy="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8" name="Picture 57" descr="B12_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40" y="1431"/>
              <a:ext cx="446" cy="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9" name="Picture 58" descr="B12_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0" y="1431"/>
              <a:ext cx="445" cy="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" name="Picture 64" descr="B12_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21" y="1612"/>
              <a:ext cx="446" cy="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" name="Picture 65" descr="B12_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40" y="1623"/>
              <a:ext cx="446" cy="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2" name="Picture 66" descr="B12_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9" y="1623"/>
              <a:ext cx="446" cy="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3" name="Picture 72" descr="B12_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0" y="1814"/>
              <a:ext cx="446" cy="1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4" name="Picture 73" descr="B12_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20" y="1803"/>
              <a:ext cx="446" cy="1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5" name="Picture 79" descr="B12_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0" y="2006"/>
              <a:ext cx="445" cy="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6" name="Picture 80" descr="B12_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40" y="2000"/>
              <a:ext cx="445" cy="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7" name="Picture 86" descr="B12_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1" y="2198"/>
              <a:ext cx="445" cy="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8" name="Picture 87" descr="B12_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0" y="2198"/>
              <a:ext cx="445" cy="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9" name="Picture 93" descr="B12_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20" y="2390"/>
              <a:ext cx="446" cy="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0" name="Picture 94" descr="B12_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9" y="2390"/>
              <a:ext cx="446" cy="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" name="Picture 100" descr="B12_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21" y="2570"/>
              <a:ext cx="446" cy="1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" name="Picture 101" descr="B12_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9" y="2570"/>
              <a:ext cx="446" cy="1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3" name="Picture 107" descr="B12_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40" y="2762"/>
              <a:ext cx="446" cy="1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4" name="Picture 108" descr="B12_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9" y="2766"/>
              <a:ext cx="446" cy="1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5" name="Picture 113" descr="B12_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0" y="2951"/>
              <a:ext cx="446" cy="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6" name="Picture 118" descr="B12_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21" y="3145"/>
              <a:ext cx="445" cy="1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7" name="Picture 123" descr="B12_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40" y="3337"/>
              <a:ext cx="445" cy="1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" name="Picture 128" descr="B12_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9" y="3529"/>
              <a:ext cx="446" cy="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9" name="Group 423"/>
          <p:cNvGrpSpPr>
            <a:grpSpLocks/>
          </p:cNvGrpSpPr>
          <p:nvPr/>
        </p:nvGrpSpPr>
        <p:grpSpPr bwMode="auto">
          <a:xfrm>
            <a:off x="971550" y="1292225"/>
            <a:ext cx="1012825" cy="4579938"/>
            <a:chOff x="612" y="850"/>
            <a:chExt cx="638" cy="2885"/>
          </a:xfrm>
        </p:grpSpPr>
        <p:grpSp>
          <p:nvGrpSpPr>
            <p:cNvPr id="60" name="Group 35"/>
            <p:cNvGrpSpPr>
              <a:grpSpLocks/>
            </p:cNvGrpSpPr>
            <p:nvPr/>
          </p:nvGrpSpPr>
          <p:grpSpPr bwMode="auto">
            <a:xfrm>
              <a:off x="612" y="850"/>
              <a:ext cx="638" cy="191"/>
              <a:chOff x="912" y="1047"/>
              <a:chExt cx="596" cy="200"/>
            </a:xfrm>
          </p:grpSpPr>
          <p:pic>
            <p:nvPicPr>
              <p:cNvPr id="103" name="Picture 36" descr="j0232769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967" y="992"/>
                <a:ext cx="200" cy="31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sp>
            <p:nvSpPr>
              <p:cNvPr id="104" name="Text Box 37"/>
              <p:cNvSpPr txBox="1">
                <a:spLocks noChangeArrowheads="1"/>
              </p:cNvSpPr>
              <p:nvPr/>
            </p:nvSpPr>
            <p:spPr bwMode="auto">
              <a:xfrm>
                <a:off x="1221" y="1053"/>
                <a:ext cx="287" cy="1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FF"/>
                    </a:solidFill>
                  </a14:hiddenFill>
                </a:ex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ko-KR" sz="1200" b="0">
                    <a:latin typeface="+mn-lt"/>
                    <a:ea typeface="굴림" pitchFamily="34" charset="-127"/>
                  </a:rPr>
                  <a:t>1</a:t>
                </a:r>
                <a:endParaRPr lang="ru-RU" altLang="ru-RU" sz="1200" b="0">
                  <a:latin typeface="+mn-lt"/>
                </a:endParaRPr>
              </a:p>
            </p:txBody>
          </p:sp>
        </p:grpSp>
        <p:grpSp>
          <p:nvGrpSpPr>
            <p:cNvPr id="61" name="Group 43"/>
            <p:cNvGrpSpPr>
              <a:grpSpLocks/>
            </p:cNvGrpSpPr>
            <p:nvPr/>
          </p:nvGrpSpPr>
          <p:grpSpPr bwMode="auto">
            <a:xfrm>
              <a:off x="612" y="1042"/>
              <a:ext cx="638" cy="191"/>
              <a:chOff x="912" y="1247"/>
              <a:chExt cx="596" cy="200"/>
            </a:xfrm>
          </p:grpSpPr>
          <p:pic>
            <p:nvPicPr>
              <p:cNvPr id="101" name="Picture 44" descr="j0232769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967" y="1192"/>
                <a:ext cx="200" cy="31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sp>
            <p:nvSpPr>
              <p:cNvPr id="102" name="Text Box 45"/>
              <p:cNvSpPr txBox="1">
                <a:spLocks noChangeArrowheads="1"/>
              </p:cNvSpPr>
              <p:nvPr/>
            </p:nvSpPr>
            <p:spPr bwMode="auto">
              <a:xfrm>
                <a:off x="1221" y="1250"/>
                <a:ext cx="287" cy="1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FF"/>
                    </a:solidFill>
                  </a14:hiddenFill>
                </a:ex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ko-KR" sz="1200" b="0">
                    <a:latin typeface="+mn-lt"/>
                    <a:ea typeface="굴림" pitchFamily="34" charset="-127"/>
                  </a:rPr>
                  <a:t>2</a:t>
                </a:r>
                <a:endParaRPr lang="ru-RU" altLang="ru-RU" sz="1200" b="0">
                  <a:latin typeface="+mn-lt"/>
                </a:endParaRPr>
              </a:p>
            </p:txBody>
          </p:sp>
        </p:grpSp>
        <p:grpSp>
          <p:nvGrpSpPr>
            <p:cNvPr id="62" name="Group 51"/>
            <p:cNvGrpSpPr>
              <a:grpSpLocks/>
            </p:cNvGrpSpPr>
            <p:nvPr/>
          </p:nvGrpSpPr>
          <p:grpSpPr bwMode="auto">
            <a:xfrm>
              <a:off x="612" y="1229"/>
              <a:ext cx="638" cy="191"/>
              <a:chOff x="912" y="1442"/>
              <a:chExt cx="596" cy="200"/>
            </a:xfrm>
          </p:grpSpPr>
          <p:pic>
            <p:nvPicPr>
              <p:cNvPr id="99" name="Picture 52" descr="j0232769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967" y="1387"/>
                <a:ext cx="200" cy="31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sp>
            <p:nvSpPr>
              <p:cNvPr id="100" name="Text Box 53"/>
              <p:cNvSpPr txBox="1">
                <a:spLocks noChangeArrowheads="1"/>
              </p:cNvSpPr>
              <p:nvPr/>
            </p:nvSpPr>
            <p:spPr bwMode="auto">
              <a:xfrm>
                <a:off x="1221" y="1456"/>
                <a:ext cx="287" cy="1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FF"/>
                    </a:solidFill>
                  </a14:hiddenFill>
                </a:ex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ko-KR" sz="1200" b="0">
                    <a:latin typeface="+mn-lt"/>
                    <a:ea typeface="굴림" pitchFamily="34" charset="-127"/>
                  </a:rPr>
                  <a:t>3</a:t>
                </a:r>
                <a:endParaRPr lang="ru-RU" altLang="ru-RU" sz="1200" b="0">
                  <a:latin typeface="+mn-lt"/>
                </a:endParaRPr>
              </a:p>
            </p:txBody>
          </p:sp>
        </p:grpSp>
        <p:grpSp>
          <p:nvGrpSpPr>
            <p:cNvPr id="63" name="Group 59"/>
            <p:cNvGrpSpPr>
              <a:grpSpLocks/>
            </p:cNvGrpSpPr>
            <p:nvPr/>
          </p:nvGrpSpPr>
          <p:grpSpPr bwMode="auto">
            <a:xfrm>
              <a:off x="612" y="1421"/>
              <a:ext cx="638" cy="191"/>
              <a:chOff x="912" y="1642"/>
              <a:chExt cx="596" cy="201"/>
            </a:xfrm>
          </p:grpSpPr>
          <p:pic>
            <p:nvPicPr>
              <p:cNvPr id="97" name="Picture 60" descr="j0232769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967" y="1587"/>
                <a:ext cx="200" cy="31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sp>
            <p:nvSpPr>
              <p:cNvPr id="98" name="Text Box 61"/>
              <p:cNvSpPr txBox="1">
                <a:spLocks noChangeArrowheads="1"/>
              </p:cNvSpPr>
              <p:nvPr/>
            </p:nvSpPr>
            <p:spPr bwMode="auto">
              <a:xfrm>
                <a:off x="1221" y="1658"/>
                <a:ext cx="287" cy="1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FF"/>
                    </a:solidFill>
                  </a14:hiddenFill>
                </a:ex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ko-KR" sz="1200" b="0">
                    <a:latin typeface="+mn-lt"/>
                    <a:ea typeface="굴림" pitchFamily="34" charset="-127"/>
                  </a:rPr>
                  <a:t>4</a:t>
                </a:r>
                <a:endParaRPr lang="ru-RU" altLang="ru-RU" sz="1200" b="0">
                  <a:latin typeface="+mn-lt"/>
                </a:endParaRPr>
              </a:p>
            </p:txBody>
          </p:sp>
        </p:grpSp>
        <p:grpSp>
          <p:nvGrpSpPr>
            <p:cNvPr id="64" name="Group 67"/>
            <p:cNvGrpSpPr>
              <a:grpSpLocks/>
            </p:cNvGrpSpPr>
            <p:nvPr/>
          </p:nvGrpSpPr>
          <p:grpSpPr bwMode="auto">
            <a:xfrm>
              <a:off x="612" y="1613"/>
              <a:ext cx="638" cy="193"/>
              <a:chOff x="912" y="1842"/>
              <a:chExt cx="596" cy="202"/>
            </a:xfrm>
          </p:grpSpPr>
          <p:pic>
            <p:nvPicPr>
              <p:cNvPr id="95" name="Picture 68" descr="j0232769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967" y="1787"/>
                <a:ext cx="200" cy="31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sp>
            <p:nvSpPr>
              <p:cNvPr id="96" name="Text Box 69"/>
              <p:cNvSpPr txBox="1">
                <a:spLocks noChangeArrowheads="1"/>
              </p:cNvSpPr>
              <p:nvPr/>
            </p:nvSpPr>
            <p:spPr bwMode="auto">
              <a:xfrm>
                <a:off x="1221" y="1860"/>
                <a:ext cx="287" cy="1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FF"/>
                    </a:solidFill>
                  </a14:hiddenFill>
                </a:ex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ko-KR" sz="1200" b="0">
                    <a:latin typeface="+mn-lt"/>
                    <a:ea typeface="굴림" pitchFamily="34" charset="-127"/>
                  </a:rPr>
                  <a:t>5</a:t>
                </a:r>
                <a:endParaRPr lang="ru-RU" altLang="ru-RU" sz="1200" b="0">
                  <a:latin typeface="+mn-lt"/>
                </a:endParaRPr>
              </a:p>
            </p:txBody>
          </p:sp>
        </p:grpSp>
        <p:grpSp>
          <p:nvGrpSpPr>
            <p:cNvPr id="65" name="Group 74"/>
            <p:cNvGrpSpPr>
              <a:grpSpLocks/>
            </p:cNvGrpSpPr>
            <p:nvPr/>
          </p:nvGrpSpPr>
          <p:grpSpPr bwMode="auto">
            <a:xfrm>
              <a:off x="612" y="1812"/>
              <a:ext cx="638" cy="192"/>
              <a:chOff x="912" y="2051"/>
              <a:chExt cx="596" cy="200"/>
            </a:xfrm>
          </p:grpSpPr>
          <p:pic>
            <p:nvPicPr>
              <p:cNvPr id="93" name="Picture 75" descr="j0232769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967" y="1996"/>
                <a:ext cx="200" cy="31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sp>
            <p:nvSpPr>
              <p:cNvPr id="94" name="Text Box 76"/>
              <p:cNvSpPr txBox="1">
                <a:spLocks noChangeArrowheads="1"/>
              </p:cNvSpPr>
              <p:nvPr/>
            </p:nvSpPr>
            <p:spPr bwMode="auto">
              <a:xfrm>
                <a:off x="1221" y="2062"/>
                <a:ext cx="287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FF"/>
                    </a:solidFill>
                  </a14:hiddenFill>
                </a:ex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ko-KR" sz="1200" b="0">
                    <a:latin typeface="+mn-lt"/>
                    <a:ea typeface="굴림" pitchFamily="34" charset="-127"/>
                  </a:rPr>
                  <a:t>6</a:t>
                </a:r>
                <a:endParaRPr lang="ru-RU" altLang="ru-RU" sz="1200" b="0">
                  <a:latin typeface="+mn-lt"/>
                </a:endParaRPr>
              </a:p>
            </p:txBody>
          </p:sp>
        </p:grpSp>
        <p:grpSp>
          <p:nvGrpSpPr>
            <p:cNvPr id="66" name="Group 81"/>
            <p:cNvGrpSpPr>
              <a:grpSpLocks/>
            </p:cNvGrpSpPr>
            <p:nvPr/>
          </p:nvGrpSpPr>
          <p:grpSpPr bwMode="auto">
            <a:xfrm>
              <a:off x="612" y="1999"/>
              <a:ext cx="638" cy="199"/>
              <a:chOff x="912" y="2242"/>
              <a:chExt cx="596" cy="208"/>
            </a:xfrm>
          </p:grpSpPr>
          <p:pic>
            <p:nvPicPr>
              <p:cNvPr id="91" name="Picture 82" descr="j0232769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967" y="2187"/>
                <a:ext cx="200" cy="31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sp>
            <p:nvSpPr>
              <p:cNvPr id="92" name="Text Box 83"/>
              <p:cNvSpPr txBox="1">
                <a:spLocks noChangeArrowheads="1"/>
              </p:cNvSpPr>
              <p:nvPr/>
            </p:nvSpPr>
            <p:spPr bwMode="auto">
              <a:xfrm>
                <a:off x="1221" y="2266"/>
                <a:ext cx="287" cy="1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FF"/>
                    </a:solidFill>
                  </a14:hiddenFill>
                </a:ex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ko-KR" sz="1200" b="0">
                    <a:latin typeface="+mn-lt"/>
                    <a:ea typeface="굴림" pitchFamily="34" charset="-127"/>
                  </a:rPr>
                  <a:t>7</a:t>
                </a:r>
                <a:endParaRPr lang="ru-RU" altLang="ru-RU" sz="1200" b="0">
                  <a:latin typeface="+mn-lt"/>
                </a:endParaRPr>
              </a:p>
            </p:txBody>
          </p:sp>
        </p:grpSp>
        <p:grpSp>
          <p:nvGrpSpPr>
            <p:cNvPr id="67" name="Group 88"/>
            <p:cNvGrpSpPr>
              <a:grpSpLocks/>
            </p:cNvGrpSpPr>
            <p:nvPr/>
          </p:nvGrpSpPr>
          <p:grpSpPr bwMode="auto">
            <a:xfrm>
              <a:off x="612" y="2191"/>
              <a:ext cx="638" cy="199"/>
              <a:chOff x="912" y="2442"/>
              <a:chExt cx="596" cy="208"/>
            </a:xfrm>
          </p:grpSpPr>
          <p:pic>
            <p:nvPicPr>
              <p:cNvPr id="89" name="Picture 89" descr="j0232769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967" y="2387"/>
                <a:ext cx="200" cy="31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sp>
            <p:nvSpPr>
              <p:cNvPr id="90" name="Text Box 90"/>
              <p:cNvSpPr txBox="1">
                <a:spLocks noChangeArrowheads="1"/>
              </p:cNvSpPr>
              <p:nvPr/>
            </p:nvSpPr>
            <p:spPr bwMode="auto">
              <a:xfrm>
                <a:off x="1221" y="2466"/>
                <a:ext cx="287" cy="1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FF"/>
                    </a:solidFill>
                  </a14:hiddenFill>
                </a:ex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ko-KR" sz="1200" b="0">
                    <a:latin typeface="+mn-lt"/>
                    <a:ea typeface="굴림" pitchFamily="34" charset="-127"/>
                  </a:rPr>
                  <a:t>8</a:t>
                </a:r>
                <a:endParaRPr lang="ru-RU" altLang="ru-RU" sz="1200" b="0">
                  <a:latin typeface="+mn-lt"/>
                </a:endParaRPr>
              </a:p>
            </p:txBody>
          </p:sp>
        </p:grpSp>
        <p:grpSp>
          <p:nvGrpSpPr>
            <p:cNvPr id="68" name="Group 95"/>
            <p:cNvGrpSpPr>
              <a:grpSpLocks/>
            </p:cNvGrpSpPr>
            <p:nvPr/>
          </p:nvGrpSpPr>
          <p:grpSpPr bwMode="auto">
            <a:xfrm>
              <a:off x="612" y="2385"/>
              <a:ext cx="638" cy="201"/>
              <a:chOff x="912" y="2642"/>
              <a:chExt cx="596" cy="210"/>
            </a:xfrm>
          </p:grpSpPr>
          <p:pic>
            <p:nvPicPr>
              <p:cNvPr id="87" name="Picture 96" descr="j0232769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967" y="2587"/>
                <a:ext cx="200" cy="31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sp>
            <p:nvSpPr>
              <p:cNvPr id="88" name="Text Box 97"/>
              <p:cNvSpPr txBox="1">
                <a:spLocks noChangeArrowheads="1"/>
              </p:cNvSpPr>
              <p:nvPr/>
            </p:nvSpPr>
            <p:spPr bwMode="auto">
              <a:xfrm>
                <a:off x="1221" y="2668"/>
                <a:ext cx="287" cy="1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FF"/>
                    </a:solidFill>
                  </a14:hiddenFill>
                </a:ex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ko-KR" sz="1200" b="0">
                    <a:latin typeface="+mn-lt"/>
                    <a:ea typeface="굴림" pitchFamily="34" charset="-127"/>
                  </a:rPr>
                  <a:t>9</a:t>
                </a:r>
                <a:endParaRPr lang="ru-RU" altLang="ru-RU" sz="1200" b="0">
                  <a:latin typeface="+mn-lt"/>
                </a:endParaRPr>
              </a:p>
            </p:txBody>
          </p:sp>
        </p:grpSp>
        <p:grpSp>
          <p:nvGrpSpPr>
            <p:cNvPr id="69" name="Group 102"/>
            <p:cNvGrpSpPr>
              <a:grpSpLocks/>
            </p:cNvGrpSpPr>
            <p:nvPr/>
          </p:nvGrpSpPr>
          <p:grpSpPr bwMode="auto">
            <a:xfrm>
              <a:off x="612" y="2576"/>
              <a:ext cx="638" cy="204"/>
              <a:chOff x="912" y="2842"/>
              <a:chExt cx="596" cy="212"/>
            </a:xfrm>
          </p:grpSpPr>
          <p:pic>
            <p:nvPicPr>
              <p:cNvPr id="85" name="Picture 103" descr="j0232769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967" y="2787"/>
                <a:ext cx="200" cy="31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sp>
            <p:nvSpPr>
              <p:cNvPr id="86" name="Text Box 104"/>
              <p:cNvSpPr txBox="1">
                <a:spLocks noChangeArrowheads="1"/>
              </p:cNvSpPr>
              <p:nvPr/>
            </p:nvSpPr>
            <p:spPr bwMode="auto">
              <a:xfrm>
                <a:off x="1222" y="2871"/>
                <a:ext cx="286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FF"/>
                    </a:solidFill>
                  </a14:hiddenFill>
                </a:ex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ko-KR" sz="1200" b="0">
                    <a:latin typeface="+mn-lt"/>
                    <a:ea typeface="굴림" pitchFamily="34" charset="-127"/>
                  </a:rPr>
                  <a:t>10</a:t>
                </a:r>
                <a:endParaRPr lang="ru-RU" altLang="ru-RU" sz="1200" b="0">
                  <a:latin typeface="+mn-lt"/>
                </a:endParaRPr>
              </a:p>
            </p:txBody>
          </p:sp>
        </p:grpSp>
        <p:grpSp>
          <p:nvGrpSpPr>
            <p:cNvPr id="70" name="Group 109"/>
            <p:cNvGrpSpPr>
              <a:grpSpLocks/>
            </p:cNvGrpSpPr>
            <p:nvPr/>
          </p:nvGrpSpPr>
          <p:grpSpPr bwMode="auto">
            <a:xfrm>
              <a:off x="612" y="2755"/>
              <a:ext cx="638" cy="205"/>
              <a:chOff x="912" y="3042"/>
              <a:chExt cx="596" cy="214"/>
            </a:xfrm>
          </p:grpSpPr>
          <p:pic>
            <p:nvPicPr>
              <p:cNvPr id="83" name="Picture 110" descr="j0232769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967" y="2987"/>
                <a:ext cx="200" cy="31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sp>
            <p:nvSpPr>
              <p:cNvPr id="84" name="Text Box 111"/>
              <p:cNvSpPr txBox="1">
                <a:spLocks noChangeArrowheads="1"/>
              </p:cNvSpPr>
              <p:nvPr/>
            </p:nvSpPr>
            <p:spPr bwMode="auto">
              <a:xfrm>
                <a:off x="1222" y="3073"/>
                <a:ext cx="286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FF"/>
                    </a:solidFill>
                  </a14:hiddenFill>
                </a:ex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ko-KR" sz="1200" b="0">
                    <a:latin typeface="+mn-lt"/>
                    <a:ea typeface="굴림" pitchFamily="34" charset="-127"/>
                  </a:rPr>
                  <a:t>11</a:t>
                </a:r>
                <a:endParaRPr lang="ru-RU" altLang="ru-RU" sz="1200" b="0">
                  <a:latin typeface="+mn-lt"/>
                </a:endParaRPr>
              </a:p>
            </p:txBody>
          </p:sp>
        </p:grpSp>
        <p:grpSp>
          <p:nvGrpSpPr>
            <p:cNvPr id="71" name="Group 114"/>
            <p:cNvGrpSpPr>
              <a:grpSpLocks/>
            </p:cNvGrpSpPr>
            <p:nvPr/>
          </p:nvGrpSpPr>
          <p:grpSpPr bwMode="auto">
            <a:xfrm>
              <a:off x="612" y="2948"/>
              <a:ext cx="638" cy="207"/>
              <a:chOff x="912" y="3242"/>
              <a:chExt cx="596" cy="217"/>
            </a:xfrm>
          </p:grpSpPr>
          <p:pic>
            <p:nvPicPr>
              <p:cNvPr id="81" name="Picture 115" descr="j0232769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967" y="3187"/>
                <a:ext cx="200" cy="31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sp>
            <p:nvSpPr>
              <p:cNvPr id="82" name="Text Box 116"/>
              <p:cNvSpPr txBox="1">
                <a:spLocks noChangeArrowheads="1"/>
              </p:cNvSpPr>
              <p:nvPr/>
            </p:nvSpPr>
            <p:spPr bwMode="auto">
              <a:xfrm>
                <a:off x="1222" y="3275"/>
                <a:ext cx="286" cy="1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FF"/>
                    </a:solidFill>
                  </a14:hiddenFill>
                </a:ex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ko-KR" sz="1200" b="0">
                    <a:latin typeface="+mn-lt"/>
                    <a:ea typeface="굴림" pitchFamily="34" charset="-127"/>
                  </a:rPr>
                  <a:t>12</a:t>
                </a:r>
                <a:endParaRPr lang="ru-RU" altLang="ru-RU" sz="1200" b="0">
                  <a:latin typeface="+mn-lt"/>
                </a:endParaRPr>
              </a:p>
            </p:txBody>
          </p:sp>
        </p:grpSp>
        <p:grpSp>
          <p:nvGrpSpPr>
            <p:cNvPr id="72" name="Group 119"/>
            <p:cNvGrpSpPr>
              <a:grpSpLocks/>
            </p:cNvGrpSpPr>
            <p:nvPr/>
          </p:nvGrpSpPr>
          <p:grpSpPr bwMode="auto">
            <a:xfrm>
              <a:off x="612" y="3138"/>
              <a:ext cx="638" cy="209"/>
              <a:chOff x="912" y="3442"/>
              <a:chExt cx="596" cy="218"/>
            </a:xfrm>
          </p:grpSpPr>
          <p:pic>
            <p:nvPicPr>
              <p:cNvPr id="79" name="Picture 120" descr="j0232769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967" y="3387"/>
                <a:ext cx="200" cy="31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sp>
            <p:nvSpPr>
              <p:cNvPr id="80" name="Text Box 121"/>
              <p:cNvSpPr txBox="1">
                <a:spLocks noChangeArrowheads="1"/>
              </p:cNvSpPr>
              <p:nvPr/>
            </p:nvSpPr>
            <p:spPr bwMode="auto">
              <a:xfrm>
                <a:off x="1221" y="3477"/>
                <a:ext cx="287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FF"/>
                    </a:solidFill>
                  </a14:hiddenFill>
                </a:ex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ko-KR" sz="1200" b="0">
                    <a:latin typeface="+mn-lt"/>
                    <a:ea typeface="굴림" pitchFamily="34" charset="-127"/>
                  </a:rPr>
                  <a:t>13</a:t>
                </a:r>
                <a:endParaRPr lang="ru-RU" altLang="ru-RU" sz="1200" b="0">
                  <a:latin typeface="+mn-lt"/>
                </a:endParaRPr>
              </a:p>
            </p:txBody>
          </p:sp>
        </p:grpSp>
        <p:grpSp>
          <p:nvGrpSpPr>
            <p:cNvPr id="73" name="Group 124"/>
            <p:cNvGrpSpPr>
              <a:grpSpLocks/>
            </p:cNvGrpSpPr>
            <p:nvPr/>
          </p:nvGrpSpPr>
          <p:grpSpPr bwMode="auto">
            <a:xfrm>
              <a:off x="612" y="3329"/>
              <a:ext cx="638" cy="211"/>
              <a:chOff x="912" y="3642"/>
              <a:chExt cx="596" cy="220"/>
            </a:xfrm>
          </p:grpSpPr>
          <p:pic>
            <p:nvPicPr>
              <p:cNvPr id="77" name="Picture 125" descr="j0232769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967" y="3587"/>
                <a:ext cx="200" cy="31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sp>
            <p:nvSpPr>
              <p:cNvPr id="78" name="Text Box 126"/>
              <p:cNvSpPr txBox="1">
                <a:spLocks noChangeArrowheads="1"/>
              </p:cNvSpPr>
              <p:nvPr/>
            </p:nvSpPr>
            <p:spPr bwMode="auto">
              <a:xfrm>
                <a:off x="1221" y="3679"/>
                <a:ext cx="287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FF"/>
                    </a:solidFill>
                  </a14:hiddenFill>
                </a:ex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ko-KR" sz="1200" b="0">
                    <a:latin typeface="+mn-lt"/>
                    <a:ea typeface="굴림" pitchFamily="34" charset="-127"/>
                  </a:rPr>
                  <a:t>14</a:t>
                </a:r>
                <a:endParaRPr lang="ru-RU" altLang="ru-RU" sz="1200" b="0">
                  <a:latin typeface="+mn-lt"/>
                </a:endParaRPr>
              </a:p>
            </p:txBody>
          </p:sp>
        </p:grpSp>
        <p:grpSp>
          <p:nvGrpSpPr>
            <p:cNvPr id="74" name="Group 129"/>
            <p:cNvGrpSpPr>
              <a:grpSpLocks/>
            </p:cNvGrpSpPr>
            <p:nvPr/>
          </p:nvGrpSpPr>
          <p:grpSpPr bwMode="auto">
            <a:xfrm>
              <a:off x="612" y="3523"/>
              <a:ext cx="638" cy="212"/>
              <a:chOff x="912" y="3842"/>
              <a:chExt cx="596" cy="222"/>
            </a:xfrm>
          </p:grpSpPr>
          <p:pic>
            <p:nvPicPr>
              <p:cNvPr id="75" name="Picture 130" descr="j0232769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967" y="3787"/>
                <a:ext cx="200" cy="31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sp>
            <p:nvSpPr>
              <p:cNvPr id="76" name="Text Box 131"/>
              <p:cNvSpPr txBox="1">
                <a:spLocks noChangeArrowheads="1"/>
              </p:cNvSpPr>
              <p:nvPr/>
            </p:nvSpPr>
            <p:spPr bwMode="auto">
              <a:xfrm>
                <a:off x="1222" y="3880"/>
                <a:ext cx="286" cy="1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FF"/>
                    </a:solidFill>
                  </a14:hiddenFill>
                </a:ex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ko-KR" sz="1200" b="0">
                    <a:latin typeface="+mn-lt"/>
                    <a:ea typeface="굴림" pitchFamily="34" charset="-127"/>
                  </a:rPr>
                  <a:t>15</a:t>
                </a:r>
                <a:endParaRPr lang="ru-RU" altLang="ru-RU" sz="1200" b="0">
                  <a:latin typeface="+mn-lt"/>
                </a:endParaRPr>
              </a:p>
            </p:txBody>
          </p:sp>
        </p:grpSp>
      </p:grpSp>
      <p:grpSp>
        <p:nvGrpSpPr>
          <p:cNvPr id="105" name="Group 422"/>
          <p:cNvGrpSpPr>
            <a:grpSpLocks/>
          </p:cNvGrpSpPr>
          <p:nvPr/>
        </p:nvGrpSpPr>
        <p:grpSpPr bwMode="auto">
          <a:xfrm>
            <a:off x="2601913" y="1238250"/>
            <a:ext cx="4276725" cy="4724401"/>
            <a:chOff x="1639" y="816"/>
            <a:chExt cx="2694" cy="2976"/>
          </a:xfrm>
        </p:grpSpPr>
        <p:sp>
          <p:nvSpPr>
            <p:cNvPr id="106" name="Text Box 390"/>
            <p:cNvSpPr txBox="1">
              <a:spLocks noChangeArrowheads="1"/>
            </p:cNvSpPr>
            <p:nvPr/>
          </p:nvSpPr>
          <p:spPr bwMode="auto">
            <a:xfrm>
              <a:off x="1640" y="816"/>
              <a:ext cx="218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1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07" name="Text Box 391"/>
            <p:cNvSpPr txBox="1">
              <a:spLocks noChangeArrowheads="1"/>
            </p:cNvSpPr>
            <p:nvPr/>
          </p:nvSpPr>
          <p:spPr bwMode="auto">
            <a:xfrm>
              <a:off x="2467" y="817"/>
              <a:ext cx="218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1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08" name="Text Box 392"/>
            <p:cNvSpPr txBox="1">
              <a:spLocks noChangeArrowheads="1"/>
            </p:cNvSpPr>
            <p:nvPr/>
          </p:nvSpPr>
          <p:spPr bwMode="auto">
            <a:xfrm>
              <a:off x="3251" y="816"/>
              <a:ext cx="218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1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09" name="Text Box 393"/>
            <p:cNvSpPr txBox="1">
              <a:spLocks noChangeArrowheads="1"/>
            </p:cNvSpPr>
            <p:nvPr/>
          </p:nvSpPr>
          <p:spPr bwMode="auto">
            <a:xfrm>
              <a:off x="4114" y="817"/>
              <a:ext cx="218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1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10" name="Text Box 394"/>
            <p:cNvSpPr txBox="1">
              <a:spLocks noChangeArrowheads="1"/>
            </p:cNvSpPr>
            <p:nvPr/>
          </p:nvSpPr>
          <p:spPr bwMode="auto">
            <a:xfrm>
              <a:off x="1640" y="1010"/>
              <a:ext cx="218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1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11" name="Text Box 395"/>
            <p:cNvSpPr txBox="1">
              <a:spLocks noChangeArrowheads="1"/>
            </p:cNvSpPr>
            <p:nvPr/>
          </p:nvSpPr>
          <p:spPr bwMode="auto">
            <a:xfrm>
              <a:off x="2467" y="1010"/>
              <a:ext cx="218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1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12" name="Text Box 396"/>
            <p:cNvSpPr txBox="1">
              <a:spLocks noChangeArrowheads="1"/>
            </p:cNvSpPr>
            <p:nvPr/>
          </p:nvSpPr>
          <p:spPr bwMode="auto">
            <a:xfrm>
              <a:off x="3251" y="1010"/>
              <a:ext cx="218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1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13" name="Text Box 397"/>
            <p:cNvSpPr txBox="1">
              <a:spLocks noChangeArrowheads="1"/>
            </p:cNvSpPr>
            <p:nvPr/>
          </p:nvSpPr>
          <p:spPr bwMode="auto">
            <a:xfrm>
              <a:off x="1640" y="1189"/>
              <a:ext cx="218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1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14" name="Text Box 398"/>
            <p:cNvSpPr txBox="1">
              <a:spLocks noChangeArrowheads="1"/>
            </p:cNvSpPr>
            <p:nvPr/>
          </p:nvSpPr>
          <p:spPr bwMode="auto">
            <a:xfrm>
              <a:off x="2467" y="1189"/>
              <a:ext cx="218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1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15" name="Text Box 399"/>
            <p:cNvSpPr txBox="1">
              <a:spLocks noChangeArrowheads="1"/>
            </p:cNvSpPr>
            <p:nvPr/>
          </p:nvSpPr>
          <p:spPr bwMode="auto">
            <a:xfrm>
              <a:off x="4115" y="1189"/>
              <a:ext cx="218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1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16" name="Text Box 400"/>
            <p:cNvSpPr txBox="1">
              <a:spLocks noChangeArrowheads="1"/>
            </p:cNvSpPr>
            <p:nvPr/>
          </p:nvSpPr>
          <p:spPr bwMode="auto">
            <a:xfrm>
              <a:off x="1640" y="1384"/>
              <a:ext cx="218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1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17" name="Text Box 401"/>
            <p:cNvSpPr txBox="1">
              <a:spLocks noChangeArrowheads="1"/>
            </p:cNvSpPr>
            <p:nvPr/>
          </p:nvSpPr>
          <p:spPr bwMode="auto">
            <a:xfrm>
              <a:off x="3251" y="1384"/>
              <a:ext cx="218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1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18" name="Text Box 402"/>
            <p:cNvSpPr txBox="1">
              <a:spLocks noChangeArrowheads="1"/>
            </p:cNvSpPr>
            <p:nvPr/>
          </p:nvSpPr>
          <p:spPr bwMode="auto">
            <a:xfrm>
              <a:off x="4115" y="1384"/>
              <a:ext cx="218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1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19" name="Text Box 403"/>
            <p:cNvSpPr txBox="1">
              <a:spLocks noChangeArrowheads="1"/>
            </p:cNvSpPr>
            <p:nvPr/>
          </p:nvSpPr>
          <p:spPr bwMode="auto">
            <a:xfrm>
              <a:off x="2467" y="1578"/>
              <a:ext cx="218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1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20" name="Text Box 404"/>
            <p:cNvSpPr txBox="1">
              <a:spLocks noChangeArrowheads="1"/>
            </p:cNvSpPr>
            <p:nvPr/>
          </p:nvSpPr>
          <p:spPr bwMode="auto">
            <a:xfrm>
              <a:off x="3251" y="1577"/>
              <a:ext cx="218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1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21" name="Text Box 405"/>
            <p:cNvSpPr txBox="1">
              <a:spLocks noChangeArrowheads="1"/>
            </p:cNvSpPr>
            <p:nvPr/>
          </p:nvSpPr>
          <p:spPr bwMode="auto">
            <a:xfrm>
              <a:off x="4115" y="1578"/>
              <a:ext cx="218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1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22" name="Text Box 406"/>
            <p:cNvSpPr txBox="1">
              <a:spLocks noChangeArrowheads="1"/>
            </p:cNvSpPr>
            <p:nvPr/>
          </p:nvSpPr>
          <p:spPr bwMode="auto">
            <a:xfrm>
              <a:off x="1639" y="1771"/>
              <a:ext cx="218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1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23" name="Text Box 407"/>
            <p:cNvSpPr txBox="1">
              <a:spLocks noChangeArrowheads="1"/>
            </p:cNvSpPr>
            <p:nvPr/>
          </p:nvSpPr>
          <p:spPr bwMode="auto">
            <a:xfrm>
              <a:off x="2467" y="1771"/>
              <a:ext cx="218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1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24" name="Text Box 408"/>
            <p:cNvSpPr txBox="1">
              <a:spLocks noChangeArrowheads="1"/>
            </p:cNvSpPr>
            <p:nvPr/>
          </p:nvSpPr>
          <p:spPr bwMode="auto">
            <a:xfrm>
              <a:off x="1640" y="1970"/>
              <a:ext cx="218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1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25" name="Text Box 409"/>
            <p:cNvSpPr txBox="1">
              <a:spLocks noChangeArrowheads="1"/>
            </p:cNvSpPr>
            <p:nvPr/>
          </p:nvSpPr>
          <p:spPr bwMode="auto">
            <a:xfrm>
              <a:off x="3251" y="1970"/>
              <a:ext cx="218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1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26" name="Text Box 410"/>
            <p:cNvSpPr txBox="1">
              <a:spLocks noChangeArrowheads="1"/>
            </p:cNvSpPr>
            <p:nvPr/>
          </p:nvSpPr>
          <p:spPr bwMode="auto">
            <a:xfrm>
              <a:off x="1640" y="2151"/>
              <a:ext cx="218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1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27" name="Text Box 411"/>
            <p:cNvSpPr txBox="1">
              <a:spLocks noChangeArrowheads="1"/>
            </p:cNvSpPr>
            <p:nvPr/>
          </p:nvSpPr>
          <p:spPr bwMode="auto">
            <a:xfrm>
              <a:off x="4114" y="2151"/>
              <a:ext cx="218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1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28" name="Text Box 412"/>
            <p:cNvSpPr txBox="1">
              <a:spLocks noChangeArrowheads="1"/>
            </p:cNvSpPr>
            <p:nvPr/>
          </p:nvSpPr>
          <p:spPr bwMode="auto">
            <a:xfrm>
              <a:off x="2467" y="2350"/>
              <a:ext cx="218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1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29" name="Text Box 413"/>
            <p:cNvSpPr txBox="1">
              <a:spLocks noChangeArrowheads="1"/>
            </p:cNvSpPr>
            <p:nvPr/>
          </p:nvSpPr>
          <p:spPr bwMode="auto">
            <a:xfrm>
              <a:off x="3251" y="2350"/>
              <a:ext cx="218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1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30" name="Text Box 414"/>
            <p:cNvSpPr txBox="1">
              <a:spLocks noChangeArrowheads="1"/>
            </p:cNvSpPr>
            <p:nvPr/>
          </p:nvSpPr>
          <p:spPr bwMode="auto">
            <a:xfrm>
              <a:off x="2467" y="2539"/>
              <a:ext cx="218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1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31" name="Text Box 415"/>
            <p:cNvSpPr txBox="1">
              <a:spLocks noChangeArrowheads="1"/>
            </p:cNvSpPr>
            <p:nvPr/>
          </p:nvSpPr>
          <p:spPr bwMode="auto">
            <a:xfrm>
              <a:off x="4114" y="2539"/>
              <a:ext cx="218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1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32" name="Text Box 416"/>
            <p:cNvSpPr txBox="1">
              <a:spLocks noChangeArrowheads="1"/>
            </p:cNvSpPr>
            <p:nvPr/>
          </p:nvSpPr>
          <p:spPr bwMode="auto">
            <a:xfrm>
              <a:off x="3251" y="2729"/>
              <a:ext cx="218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1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33" name="Text Box 417"/>
            <p:cNvSpPr txBox="1">
              <a:spLocks noChangeArrowheads="1"/>
            </p:cNvSpPr>
            <p:nvPr/>
          </p:nvSpPr>
          <p:spPr bwMode="auto">
            <a:xfrm>
              <a:off x="4114" y="2729"/>
              <a:ext cx="218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1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34" name="Text Box 418"/>
            <p:cNvSpPr txBox="1">
              <a:spLocks noChangeArrowheads="1"/>
            </p:cNvSpPr>
            <p:nvPr/>
          </p:nvSpPr>
          <p:spPr bwMode="auto">
            <a:xfrm>
              <a:off x="1640" y="2923"/>
              <a:ext cx="218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1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35" name="Text Box 419"/>
            <p:cNvSpPr txBox="1">
              <a:spLocks noChangeArrowheads="1"/>
            </p:cNvSpPr>
            <p:nvPr/>
          </p:nvSpPr>
          <p:spPr bwMode="auto">
            <a:xfrm>
              <a:off x="2467" y="3112"/>
              <a:ext cx="218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1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36" name="Text Box 420"/>
            <p:cNvSpPr txBox="1">
              <a:spLocks noChangeArrowheads="1"/>
            </p:cNvSpPr>
            <p:nvPr/>
          </p:nvSpPr>
          <p:spPr bwMode="auto">
            <a:xfrm>
              <a:off x="3251" y="3309"/>
              <a:ext cx="218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1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37" name="Text Box 421"/>
            <p:cNvSpPr txBox="1">
              <a:spLocks noChangeArrowheads="1"/>
            </p:cNvSpPr>
            <p:nvPr/>
          </p:nvSpPr>
          <p:spPr bwMode="auto">
            <a:xfrm>
              <a:off x="4115" y="3500"/>
              <a:ext cx="218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1</a:t>
              </a:r>
              <a:endParaRPr lang="ru-RU" altLang="ru-RU" b="0">
                <a:latin typeface="+mn-lt"/>
              </a:endParaRPr>
            </a:p>
          </p:txBody>
        </p:sp>
      </p:grpSp>
      <p:grpSp>
        <p:nvGrpSpPr>
          <p:cNvPr id="138" name="Group 453"/>
          <p:cNvGrpSpPr>
            <a:grpSpLocks/>
          </p:cNvGrpSpPr>
          <p:nvPr/>
        </p:nvGrpSpPr>
        <p:grpSpPr bwMode="auto">
          <a:xfrm>
            <a:off x="2468563" y="1550988"/>
            <a:ext cx="4540250" cy="4441825"/>
            <a:chOff x="1555" y="1013"/>
            <a:chExt cx="2860" cy="2798"/>
          </a:xfrm>
        </p:grpSpPr>
        <p:sp>
          <p:nvSpPr>
            <p:cNvPr id="139" name="Text Box 425"/>
            <p:cNvSpPr txBox="1">
              <a:spLocks noChangeArrowheads="1"/>
            </p:cNvSpPr>
            <p:nvPr/>
          </p:nvSpPr>
          <p:spPr bwMode="auto">
            <a:xfrm>
              <a:off x="4039" y="1013"/>
              <a:ext cx="375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0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40" name="Text Box 426"/>
            <p:cNvSpPr txBox="1">
              <a:spLocks noChangeArrowheads="1"/>
            </p:cNvSpPr>
            <p:nvPr/>
          </p:nvSpPr>
          <p:spPr bwMode="auto">
            <a:xfrm>
              <a:off x="3175" y="1207"/>
              <a:ext cx="375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0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41" name="Text Box 427"/>
            <p:cNvSpPr txBox="1">
              <a:spLocks noChangeArrowheads="1"/>
            </p:cNvSpPr>
            <p:nvPr/>
          </p:nvSpPr>
          <p:spPr bwMode="auto">
            <a:xfrm>
              <a:off x="2389" y="1400"/>
              <a:ext cx="375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0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42" name="Text Box 428"/>
            <p:cNvSpPr txBox="1">
              <a:spLocks noChangeArrowheads="1"/>
            </p:cNvSpPr>
            <p:nvPr/>
          </p:nvSpPr>
          <p:spPr bwMode="auto">
            <a:xfrm>
              <a:off x="1556" y="1592"/>
              <a:ext cx="375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0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43" name="Text Box 429"/>
            <p:cNvSpPr txBox="1">
              <a:spLocks noChangeArrowheads="1"/>
            </p:cNvSpPr>
            <p:nvPr/>
          </p:nvSpPr>
          <p:spPr bwMode="auto">
            <a:xfrm>
              <a:off x="3175" y="1789"/>
              <a:ext cx="375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0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44" name="Text Box 430"/>
            <p:cNvSpPr txBox="1">
              <a:spLocks noChangeArrowheads="1"/>
            </p:cNvSpPr>
            <p:nvPr/>
          </p:nvSpPr>
          <p:spPr bwMode="auto">
            <a:xfrm>
              <a:off x="4039" y="1789"/>
              <a:ext cx="375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0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45" name="Text Box 431"/>
            <p:cNvSpPr txBox="1">
              <a:spLocks noChangeArrowheads="1"/>
            </p:cNvSpPr>
            <p:nvPr/>
          </p:nvSpPr>
          <p:spPr bwMode="auto">
            <a:xfrm>
              <a:off x="4039" y="1972"/>
              <a:ext cx="375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0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46" name="Text Box 432"/>
            <p:cNvSpPr txBox="1">
              <a:spLocks noChangeArrowheads="1"/>
            </p:cNvSpPr>
            <p:nvPr/>
          </p:nvSpPr>
          <p:spPr bwMode="auto">
            <a:xfrm>
              <a:off x="2389" y="1971"/>
              <a:ext cx="375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0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47" name="Text Box 433"/>
            <p:cNvSpPr txBox="1">
              <a:spLocks noChangeArrowheads="1"/>
            </p:cNvSpPr>
            <p:nvPr/>
          </p:nvSpPr>
          <p:spPr bwMode="auto">
            <a:xfrm>
              <a:off x="2389" y="2161"/>
              <a:ext cx="375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0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48" name="Text Box 434"/>
            <p:cNvSpPr txBox="1">
              <a:spLocks noChangeArrowheads="1"/>
            </p:cNvSpPr>
            <p:nvPr/>
          </p:nvSpPr>
          <p:spPr bwMode="auto">
            <a:xfrm>
              <a:off x="3175" y="2161"/>
              <a:ext cx="375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0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49" name="Text Box 435"/>
            <p:cNvSpPr txBox="1">
              <a:spLocks noChangeArrowheads="1"/>
            </p:cNvSpPr>
            <p:nvPr/>
          </p:nvSpPr>
          <p:spPr bwMode="auto">
            <a:xfrm>
              <a:off x="1556" y="2350"/>
              <a:ext cx="375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0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50" name="Text Box 436"/>
            <p:cNvSpPr txBox="1">
              <a:spLocks noChangeArrowheads="1"/>
            </p:cNvSpPr>
            <p:nvPr/>
          </p:nvSpPr>
          <p:spPr bwMode="auto">
            <a:xfrm>
              <a:off x="4039" y="2350"/>
              <a:ext cx="375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0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51" name="Text Box 437"/>
            <p:cNvSpPr txBox="1">
              <a:spLocks noChangeArrowheads="1"/>
            </p:cNvSpPr>
            <p:nvPr/>
          </p:nvSpPr>
          <p:spPr bwMode="auto">
            <a:xfrm>
              <a:off x="1556" y="2541"/>
              <a:ext cx="375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0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52" name="Text Box 438"/>
            <p:cNvSpPr txBox="1">
              <a:spLocks noChangeArrowheads="1"/>
            </p:cNvSpPr>
            <p:nvPr/>
          </p:nvSpPr>
          <p:spPr bwMode="auto">
            <a:xfrm>
              <a:off x="1556" y="2739"/>
              <a:ext cx="375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0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53" name="Text Box 439"/>
            <p:cNvSpPr txBox="1">
              <a:spLocks noChangeArrowheads="1"/>
            </p:cNvSpPr>
            <p:nvPr/>
          </p:nvSpPr>
          <p:spPr bwMode="auto">
            <a:xfrm>
              <a:off x="2389" y="2739"/>
              <a:ext cx="375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0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54" name="Text Box 440"/>
            <p:cNvSpPr txBox="1">
              <a:spLocks noChangeArrowheads="1"/>
            </p:cNvSpPr>
            <p:nvPr/>
          </p:nvSpPr>
          <p:spPr bwMode="auto">
            <a:xfrm>
              <a:off x="3175" y="2541"/>
              <a:ext cx="375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0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55" name="Text Box 441"/>
            <p:cNvSpPr txBox="1">
              <a:spLocks noChangeArrowheads="1"/>
            </p:cNvSpPr>
            <p:nvPr/>
          </p:nvSpPr>
          <p:spPr bwMode="auto">
            <a:xfrm>
              <a:off x="2389" y="2934"/>
              <a:ext cx="375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0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56" name="Text Box 442"/>
            <p:cNvSpPr txBox="1">
              <a:spLocks noChangeArrowheads="1"/>
            </p:cNvSpPr>
            <p:nvPr/>
          </p:nvSpPr>
          <p:spPr bwMode="auto">
            <a:xfrm>
              <a:off x="3175" y="2934"/>
              <a:ext cx="375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0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57" name="Text Box 443"/>
            <p:cNvSpPr txBox="1">
              <a:spLocks noChangeArrowheads="1"/>
            </p:cNvSpPr>
            <p:nvPr/>
          </p:nvSpPr>
          <p:spPr bwMode="auto">
            <a:xfrm>
              <a:off x="4038" y="2934"/>
              <a:ext cx="376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0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58" name="Text Box 444"/>
            <p:cNvSpPr txBox="1">
              <a:spLocks noChangeArrowheads="1"/>
            </p:cNvSpPr>
            <p:nvPr/>
          </p:nvSpPr>
          <p:spPr bwMode="auto">
            <a:xfrm>
              <a:off x="3175" y="3118"/>
              <a:ext cx="376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0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59" name="Text Box 445"/>
            <p:cNvSpPr txBox="1">
              <a:spLocks noChangeArrowheads="1"/>
            </p:cNvSpPr>
            <p:nvPr/>
          </p:nvSpPr>
          <p:spPr bwMode="auto">
            <a:xfrm>
              <a:off x="4038" y="3118"/>
              <a:ext cx="376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0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60" name="Text Box 446"/>
            <p:cNvSpPr txBox="1">
              <a:spLocks noChangeArrowheads="1"/>
            </p:cNvSpPr>
            <p:nvPr/>
          </p:nvSpPr>
          <p:spPr bwMode="auto">
            <a:xfrm>
              <a:off x="4039" y="3308"/>
              <a:ext cx="376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0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61" name="Text Box 447"/>
            <p:cNvSpPr txBox="1">
              <a:spLocks noChangeArrowheads="1"/>
            </p:cNvSpPr>
            <p:nvPr/>
          </p:nvSpPr>
          <p:spPr bwMode="auto">
            <a:xfrm>
              <a:off x="3175" y="3519"/>
              <a:ext cx="376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0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62" name="Text Box 448"/>
            <p:cNvSpPr txBox="1">
              <a:spLocks noChangeArrowheads="1"/>
            </p:cNvSpPr>
            <p:nvPr/>
          </p:nvSpPr>
          <p:spPr bwMode="auto">
            <a:xfrm>
              <a:off x="2389" y="3518"/>
              <a:ext cx="376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0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63" name="Text Box 449"/>
            <p:cNvSpPr txBox="1">
              <a:spLocks noChangeArrowheads="1"/>
            </p:cNvSpPr>
            <p:nvPr/>
          </p:nvSpPr>
          <p:spPr bwMode="auto">
            <a:xfrm>
              <a:off x="2389" y="3308"/>
              <a:ext cx="376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0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64" name="Text Box 450"/>
            <p:cNvSpPr txBox="1">
              <a:spLocks noChangeArrowheads="1"/>
            </p:cNvSpPr>
            <p:nvPr/>
          </p:nvSpPr>
          <p:spPr bwMode="auto">
            <a:xfrm>
              <a:off x="1555" y="3308"/>
              <a:ext cx="376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0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65" name="Text Box 451"/>
            <p:cNvSpPr txBox="1">
              <a:spLocks noChangeArrowheads="1"/>
            </p:cNvSpPr>
            <p:nvPr/>
          </p:nvSpPr>
          <p:spPr bwMode="auto">
            <a:xfrm>
              <a:off x="1555" y="3118"/>
              <a:ext cx="376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0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66" name="Text Box 452"/>
            <p:cNvSpPr txBox="1">
              <a:spLocks noChangeArrowheads="1"/>
            </p:cNvSpPr>
            <p:nvPr/>
          </p:nvSpPr>
          <p:spPr bwMode="auto">
            <a:xfrm>
              <a:off x="1555" y="3519"/>
              <a:ext cx="376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0</a:t>
              </a:r>
              <a:endParaRPr lang="ru-RU" altLang="ru-RU" b="0">
                <a:latin typeface="+mn-lt"/>
              </a:endParaRPr>
            </a:p>
          </p:txBody>
        </p:sp>
      </p:grpSp>
      <p:grpSp>
        <p:nvGrpSpPr>
          <p:cNvPr id="167" name="Group 485"/>
          <p:cNvGrpSpPr>
            <a:grpSpLocks/>
          </p:cNvGrpSpPr>
          <p:nvPr/>
        </p:nvGrpSpPr>
        <p:grpSpPr bwMode="auto">
          <a:xfrm>
            <a:off x="2449513" y="898526"/>
            <a:ext cx="4557712" cy="465138"/>
            <a:chOff x="1543" y="602"/>
            <a:chExt cx="2871" cy="293"/>
          </a:xfrm>
        </p:grpSpPr>
        <p:sp>
          <p:nvSpPr>
            <p:cNvPr id="168" name="Text Box 477"/>
            <p:cNvSpPr txBox="1">
              <a:spLocks noChangeArrowheads="1"/>
            </p:cNvSpPr>
            <p:nvPr/>
          </p:nvSpPr>
          <p:spPr bwMode="auto">
            <a:xfrm>
              <a:off x="3163" y="603"/>
              <a:ext cx="376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0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69" name="Text Box 478"/>
            <p:cNvSpPr txBox="1">
              <a:spLocks noChangeArrowheads="1"/>
            </p:cNvSpPr>
            <p:nvPr/>
          </p:nvSpPr>
          <p:spPr bwMode="auto">
            <a:xfrm>
              <a:off x="2377" y="602"/>
              <a:ext cx="376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0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70" name="Text Box 482"/>
            <p:cNvSpPr txBox="1">
              <a:spLocks noChangeArrowheads="1"/>
            </p:cNvSpPr>
            <p:nvPr/>
          </p:nvSpPr>
          <p:spPr bwMode="auto">
            <a:xfrm>
              <a:off x="1543" y="603"/>
              <a:ext cx="376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0</a:t>
              </a:r>
              <a:endParaRPr lang="ru-RU" altLang="ru-RU" b="0">
                <a:latin typeface="+mn-lt"/>
              </a:endParaRPr>
            </a:p>
          </p:txBody>
        </p:sp>
        <p:sp>
          <p:nvSpPr>
            <p:cNvPr id="171" name="Text Box 484"/>
            <p:cNvSpPr txBox="1">
              <a:spLocks noChangeArrowheads="1"/>
            </p:cNvSpPr>
            <p:nvPr/>
          </p:nvSpPr>
          <p:spPr bwMode="auto">
            <a:xfrm>
              <a:off x="4038" y="603"/>
              <a:ext cx="376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b="0">
                  <a:latin typeface="+mn-lt"/>
                  <a:ea typeface="굴림" pitchFamily="34" charset="-127"/>
                </a:rPr>
                <a:t>0</a:t>
              </a:r>
              <a:endParaRPr lang="ru-RU" altLang="ru-RU" b="0">
                <a:latin typeface="+mn-lt"/>
              </a:endParaRPr>
            </a:p>
          </p:txBody>
        </p:sp>
      </p:grpSp>
      <p:sp>
        <p:nvSpPr>
          <p:cNvPr id="172" name="Text Box 487"/>
          <p:cNvSpPr txBox="1">
            <a:spLocks noChangeArrowheads="1"/>
          </p:cNvSpPr>
          <p:nvPr/>
        </p:nvSpPr>
        <p:spPr bwMode="auto">
          <a:xfrm>
            <a:off x="568325" y="5976938"/>
            <a:ext cx="7966075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Ctr="1">
            <a:spAutoFit/>
          </a:bodyPr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ko-KR" sz="3200" b="1" dirty="0">
                <a:latin typeface="+mn-lt"/>
                <a:ea typeface="굴림" pitchFamily="34" charset="-127"/>
              </a:rPr>
              <a:t>Binary cube of dimension 4</a:t>
            </a:r>
            <a:endParaRPr lang="ru-RU" altLang="ru-RU" sz="3200" b="1" dirty="0">
              <a:latin typeface="+mn-lt"/>
            </a:endParaRPr>
          </a:p>
        </p:txBody>
      </p:sp>
      <p:sp>
        <p:nvSpPr>
          <p:cNvPr id="174" name="Нижний колонтитул 1"/>
          <p:cNvSpPr txBox="1">
            <a:spLocks/>
          </p:cNvSpPr>
          <p:nvPr/>
        </p:nvSpPr>
        <p:spPr>
          <a:xfrm>
            <a:off x="0" y="6520259"/>
            <a:ext cx="914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1"/>
                </a:solidFill>
              </a:rPr>
              <a:t>Alexey Urivskiy                                                                                                            ACCT'2014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624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17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274638" y="671513"/>
            <a:ext cx="4652962" cy="4501057"/>
            <a:chOff x="912" y="535"/>
            <a:chExt cx="3838" cy="3566"/>
          </a:xfrm>
        </p:grpSpPr>
        <p:sp>
          <p:nvSpPr>
            <p:cNvPr id="3" name="laptop"/>
            <p:cNvSpPr>
              <a:spLocks noEditPoints="1" noChangeArrowheads="1"/>
            </p:cNvSpPr>
            <p:nvPr/>
          </p:nvSpPr>
          <p:spPr bwMode="auto">
            <a:xfrm>
              <a:off x="1685" y="535"/>
              <a:ext cx="566" cy="430"/>
            </a:xfrm>
            <a:custGeom>
              <a:avLst/>
              <a:gdLst>
                <a:gd name="T0" fmla="*/ 3362 w 21600"/>
                <a:gd name="T1" fmla="*/ 0 h 21600"/>
                <a:gd name="T2" fmla="*/ 3362 w 21600"/>
                <a:gd name="T3" fmla="*/ 7173 h 21600"/>
                <a:gd name="T4" fmla="*/ 18327 w 21600"/>
                <a:gd name="T5" fmla="*/ 0 h 21600"/>
                <a:gd name="T6" fmla="*/ 18327 w 21600"/>
                <a:gd name="T7" fmla="*/ 7173 h 21600"/>
                <a:gd name="T8" fmla="*/ 10800 w 21600"/>
                <a:gd name="T9" fmla="*/ 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21600 w 21600"/>
                <a:gd name="T15" fmla="*/ 21600 h 21600"/>
                <a:gd name="T16" fmla="*/ 4445 w 21600"/>
                <a:gd name="T17" fmla="*/ 1858 h 21600"/>
                <a:gd name="T18" fmla="*/ 17311 w 21600"/>
                <a:gd name="T19" fmla="*/ 1232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 extrusionOk="0">
                  <a:moveTo>
                    <a:pt x="3362" y="0"/>
                  </a:moveTo>
                  <a:lnTo>
                    <a:pt x="18327" y="0"/>
                  </a:lnTo>
                  <a:lnTo>
                    <a:pt x="18327" y="14347"/>
                  </a:lnTo>
                  <a:lnTo>
                    <a:pt x="3362" y="14347"/>
                  </a:lnTo>
                  <a:lnTo>
                    <a:pt x="3362" y="0"/>
                  </a:lnTo>
                  <a:close/>
                </a:path>
                <a:path w="21600" h="21600" extrusionOk="0">
                  <a:moveTo>
                    <a:pt x="3340" y="15068"/>
                  </a:moveTo>
                  <a:lnTo>
                    <a:pt x="0" y="19877"/>
                  </a:lnTo>
                  <a:lnTo>
                    <a:pt x="21600" y="19877"/>
                  </a:lnTo>
                  <a:lnTo>
                    <a:pt x="18327" y="15068"/>
                  </a:lnTo>
                  <a:lnTo>
                    <a:pt x="3340" y="15068"/>
                  </a:lnTo>
                  <a:close/>
                </a:path>
                <a:path w="21600" h="21600" extrusionOk="0">
                  <a:moveTo>
                    <a:pt x="0" y="19877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19877"/>
                  </a:lnTo>
                  <a:lnTo>
                    <a:pt x="0" y="19877"/>
                  </a:lnTo>
                  <a:close/>
                </a:path>
                <a:path w="21600" h="21600" extrusionOk="0">
                  <a:moveTo>
                    <a:pt x="4186" y="1523"/>
                  </a:moveTo>
                  <a:lnTo>
                    <a:pt x="17547" y="1523"/>
                  </a:lnTo>
                  <a:lnTo>
                    <a:pt x="17547" y="12744"/>
                  </a:lnTo>
                  <a:lnTo>
                    <a:pt x="4186" y="12744"/>
                  </a:lnTo>
                  <a:lnTo>
                    <a:pt x="4186" y="1523"/>
                  </a:lnTo>
                  <a:close/>
                </a:path>
                <a:path w="21600" h="21600" extrusionOk="0">
                  <a:moveTo>
                    <a:pt x="3318" y="15549"/>
                  </a:moveTo>
                  <a:lnTo>
                    <a:pt x="2917" y="16110"/>
                  </a:lnTo>
                  <a:lnTo>
                    <a:pt x="18727" y="16110"/>
                  </a:lnTo>
                  <a:lnTo>
                    <a:pt x="18327" y="15549"/>
                  </a:lnTo>
                  <a:lnTo>
                    <a:pt x="3318" y="15549"/>
                  </a:lnTo>
                  <a:close/>
                </a:path>
                <a:path w="21600" h="21600" extrusionOk="0">
                  <a:moveTo>
                    <a:pt x="6213" y="18314"/>
                  </a:moveTo>
                  <a:lnTo>
                    <a:pt x="5946" y="18875"/>
                  </a:lnTo>
                  <a:lnTo>
                    <a:pt x="15766" y="18875"/>
                  </a:lnTo>
                  <a:lnTo>
                    <a:pt x="15499" y="18314"/>
                  </a:lnTo>
                  <a:lnTo>
                    <a:pt x="6213" y="18314"/>
                  </a:lnTo>
                  <a:close/>
                </a:path>
                <a:path w="21600" h="21600" extrusionOk="0">
                  <a:moveTo>
                    <a:pt x="2828" y="16471"/>
                  </a:moveTo>
                  <a:lnTo>
                    <a:pt x="2405" y="17072"/>
                  </a:lnTo>
                  <a:lnTo>
                    <a:pt x="19284" y="17072"/>
                  </a:lnTo>
                  <a:lnTo>
                    <a:pt x="18839" y="16471"/>
                  </a:lnTo>
                  <a:lnTo>
                    <a:pt x="2828" y="16471"/>
                  </a:lnTo>
                  <a:close/>
                </a:path>
                <a:path w="21600" h="21600" extrusionOk="0">
                  <a:moveTo>
                    <a:pt x="2316" y="17352"/>
                  </a:moveTo>
                  <a:lnTo>
                    <a:pt x="1871" y="17953"/>
                  </a:lnTo>
                  <a:lnTo>
                    <a:pt x="19863" y="17953"/>
                  </a:lnTo>
                  <a:lnTo>
                    <a:pt x="19395" y="17352"/>
                  </a:lnTo>
                  <a:lnTo>
                    <a:pt x="2316" y="17352"/>
                  </a:lnTo>
                  <a:close/>
                </a:path>
              </a:pathLst>
            </a:custGeom>
            <a:solidFill>
              <a:srgbClr val="66FF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30000"/>
                </a:spcBef>
              </a:pPr>
              <a:r>
                <a:rPr lang="ru-RU" altLang="ru-RU" sz="2000" b="0">
                  <a:latin typeface="+mn-lt"/>
                </a:rPr>
                <a:t>1</a:t>
              </a:r>
            </a:p>
          </p:txBody>
        </p:sp>
        <p:sp>
          <p:nvSpPr>
            <p:cNvPr id="4" name="laptop"/>
            <p:cNvSpPr>
              <a:spLocks noEditPoints="1" noChangeArrowheads="1"/>
            </p:cNvSpPr>
            <p:nvPr/>
          </p:nvSpPr>
          <p:spPr bwMode="auto">
            <a:xfrm>
              <a:off x="2451" y="535"/>
              <a:ext cx="566" cy="430"/>
            </a:xfrm>
            <a:custGeom>
              <a:avLst/>
              <a:gdLst>
                <a:gd name="T0" fmla="*/ 3362 w 21600"/>
                <a:gd name="T1" fmla="*/ 0 h 21600"/>
                <a:gd name="T2" fmla="*/ 3362 w 21600"/>
                <a:gd name="T3" fmla="*/ 7173 h 21600"/>
                <a:gd name="T4" fmla="*/ 18327 w 21600"/>
                <a:gd name="T5" fmla="*/ 0 h 21600"/>
                <a:gd name="T6" fmla="*/ 18327 w 21600"/>
                <a:gd name="T7" fmla="*/ 7173 h 21600"/>
                <a:gd name="T8" fmla="*/ 10800 w 21600"/>
                <a:gd name="T9" fmla="*/ 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21600 w 21600"/>
                <a:gd name="T15" fmla="*/ 21600 h 21600"/>
                <a:gd name="T16" fmla="*/ 4445 w 21600"/>
                <a:gd name="T17" fmla="*/ 1858 h 21600"/>
                <a:gd name="T18" fmla="*/ 17311 w 21600"/>
                <a:gd name="T19" fmla="*/ 1232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 extrusionOk="0">
                  <a:moveTo>
                    <a:pt x="3362" y="0"/>
                  </a:moveTo>
                  <a:lnTo>
                    <a:pt x="18327" y="0"/>
                  </a:lnTo>
                  <a:lnTo>
                    <a:pt x="18327" y="14347"/>
                  </a:lnTo>
                  <a:lnTo>
                    <a:pt x="3362" y="14347"/>
                  </a:lnTo>
                  <a:lnTo>
                    <a:pt x="3362" y="0"/>
                  </a:lnTo>
                  <a:close/>
                </a:path>
                <a:path w="21600" h="21600" extrusionOk="0">
                  <a:moveTo>
                    <a:pt x="3340" y="15068"/>
                  </a:moveTo>
                  <a:lnTo>
                    <a:pt x="0" y="19877"/>
                  </a:lnTo>
                  <a:lnTo>
                    <a:pt x="21600" y="19877"/>
                  </a:lnTo>
                  <a:lnTo>
                    <a:pt x="18327" y="15068"/>
                  </a:lnTo>
                  <a:lnTo>
                    <a:pt x="3340" y="15068"/>
                  </a:lnTo>
                  <a:close/>
                </a:path>
                <a:path w="21600" h="21600" extrusionOk="0">
                  <a:moveTo>
                    <a:pt x="0" y="19877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19877"/>
                  </a:lnTo>
                  <a:lnTo>
                    <a:pt x="0" y="19877"/>
                  </a:lnTo>
                  <a:close/>
                </a:path>
                <a:path w="21600" h="21600" extrusionOk="0">
                  <a:moveTo>
                    <a:pt x="4186" y="1523"/>
                  </a:moveTo>
                  <a:lnTo>
                    <a:pt x="17547" y="1523"/>
                  </a:lnTo>
                  <a:lnTo>
                    <a:pt x="17547" y="12744"/>
                  </a:lnTo>
                  <a:lnTo>
                    <a:pt x="4186" y="12744"/>
                  </a:lnTo>
                  <a:lnTo>
                    <a:pt x="4186" y="1523"/>
                  </a:lnTo>
                  <a:close/>
                </a:path>
                <a:path w="21600" h="21600" extrusionOk="0">
                  <a:moveTo>
                    <a:pt x="3318" y="15549"/>
                  </a:moveTo>
                  <a:lnTo>
                    <a:pt x="2917" y="16110"/>
                  </a:lnTo>
                  <a:lnTo>
                    <a:pt x="18727" y="16110"/>
                  </a:lnTo>
                  <a:lnTo>
                    <a:pt x="18327" y="15549"/>
                  </a:lnTo>
                  <a:lnTo>
                    <a:pt x="3318" y="15549"/>
                  </a:lnTo>
                  <a:close/>
                </a:path>
                <a:path w="21600" h="21600" extrusionOk="0">
                  <a:moveTo>
                    <a:pt x="6213" y="18314"/>
                  </a:moveTo>
                  <a:lnTo>
                    <a:pt x="5946" y="18875"/>
                  </a:lnTo>
                  <a:lnTo>
                    <a:pt x="15766" y="18875"/>
                  </a:lnTo>
                  <a:lnTo>
                    <a:pt x="15499" y="18314"/>
                  </a:lnTo>
                  <a:lnTo>
                    <a:pt x="6213" y="18314"/>
                  </a:lnTo>
                  <a:close/>
                </a:path>
                <a:path w="21600" h="21600" extrusionOk="0">
                  <a:moveTo>
                    <a:pt x="2828" y="16471"/>
                  </a:moveTo>
                  <a:lnTo>
                    <a:pt x="2405" y="17072"/>
                  </a:lnTo>
                  <a:lnTo>
                    <a:pt x="19284" y="17072"/>
                  </a:lnTo>
                  <a:lnTo>
                    <a:pt x="18839" y="16471"/>
                  </a:lnTo>
                  <a:lnTo>
                    <a:pt x="2828" y="16471"/>
                  </a:lnTo>
                  <a:close/>
                </a:path>
                <a:path w="21600" h="21600" extrusionOk="0">
                  <a:moveTo>
                    <a:pt x="2316" y="17352"/>
                  </a:moveTo>
                  <a:lnTo>
                    <a:pt x="1871" y="17953"/>
                  </a:lnTo>
                  <a:lnTo>
                    <a:pt x="19863" y="17953"/>
                  </a:lnTo>
                  <a:lnTo>
                    <a:pt x="19395" y="17352"/>
                  </a:lnTo>
                  <a:lnTo>
                    <a:pt x="2316" y="17352"/>
                  </a:lnTo>
                  <a:close/>
                </a:path>
              </a:pathLst>
            </a:custGeom>
            <a:solidFill>
              <a:srgbClr val="66FF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30000"/>
                </a:spcBef>
              </a:pPr>
              <a:r>
                <a:rPr lang="ru-RU" altLang="ru-RU" sz="2000" b="0">
                  <a:latin typeface="+mn-lt"/>
                </a:rPr>
                <a:t>2</a:t>
              </a:r>
            </a:p>
          </p:txBody>
        </p:sp>
        <p:sp>
          <p:nvSpPr>
            <p:cNvPr id="5" name="laptop"/>
            <p:cNvSpPr>
              <a:spLocks noEditPoints="1" noChangeArrowheads="1"/>
            </p:cNvSpPr>
            <p:nvPr/>
          </p:nvSpPr>
          <p:spPr bwMode="auto">
            <a:xfrm>
              <a:off x="3216" y="535"/>
              <a:ext cx="566" cy="430"/>
            </a:xfrm>
            <a:custGeom>
              <a:avLst/>
              <a:gdLst>
                <a:gd name="T0" fmla="*/ 3362 w 21600"/>
                <a:gd name="T1" fmla="*/ 0 h 21600"/>
                <a:gd name="T2" fmla="*/ 3362 w 21600"/>
                <a:gd name="T3" fmla="*/ 7173 h 21600"/>
                <a:gd name="T4" fmla="*/ 18327 w 21600"/>
                <a:gd name="T5" fmla="*/ 0 h 21600"/>
                <a:gd name="T6" fmla="*/ 18327 w 21600"/>
                <a:gd name="T7" fmla="*/ 7173 h 21600"/>
                <a:gd name="T8" fmla="*/ 10800 w 21600"/>
                <a:gd name="T9" fmla="*/ 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21600 w 21600"/>
                <a:gd name="T15" fmla="*/ 21600 h 21600"/>
                <a:gd name="T16" fmla="*/ 4445 w 21600"/>
                <a:gd name="T17" fmla="*/ 1858 h 21600"/>
                <a:gd name="T18" fmla="*/ 17311 w 21600"/>
                <a:gd name="T19" fmla="*/ 1232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 extrusionOk="0">
                  <a:moveTo>
                    <a:pt x="3362" y="0"/>
                  </a:moveTo>
                  <a:lnTo>
                    <a:pt x="18327" y="0"/>
                  </a:lnTo>
                  <a:lnTo>
                    <a:pt x="18327" y="14347"/>
                  </a:lnTo>
                  <a:lnTo>
                    <a:pt x="3362" y="14347"/>
                  </a:lnTo>
                  <a:lnTo>
                    <a:pt x="3362" y="0"/>
                  </a:lnTo>
                  <a:close/>
                </a:path>
                <a:path w="21600" h="21600" extrusionOk="0">
                  <a:moveTo>
                    <a:pt x="3340" y="15068"/>
                  </a:moveTo>
                  <a:lnTo>
                    <a:pt x="0" y="19877"/>
                  </a:lnTo>
                  <a:lnTo>
                    <a:pt x="21600" y="19877"/>
                  </a:lnTo>
                  <a:lnTo>
                    <a:pt x="18327" y="15068"/>
                  </a:lnTo>
                  <a:lnTo>
                    <a:pt x="3340" y="15068"/>
                  </a:lnTo>
                  <a:close/>
                </a:path>
                <a:path w="21600" h="21600" extrusionOk="0">
                  <a:moveTo>
                    <a:pt x="0" y="19877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19877"/>
                  </a:lnTo>
                  <a:lnTo>
                    <a:pt x="0" y="19877"/>
                  </a:lnTo>
                  <a:close/>
                </a:path>
                <a:path w="21600" h="21600" extrusionOk="0">
                  <a:moveTo>
                    <a:pt x="4186" y="1523"/>
                  </a:moveTo>
                  <a:lnTo>
                    <a:pt x="17547" y="1523"/>
                  </a:lnTo>
                  <a:lnTo>
                    <a:pt x="17547" y="12744"/>
                  </a:lnTo>
                  <a:lnTo>
                    <a:pt x="4186" y="12744"/>
                  </a:lnTo>
                  <a:lnTo>
                    <a:pt x="4186" y="1523"/>
                  </a:lnTo>
                  <a:close/>
                </a:path>
                <a:path w="21600" h="21600" extrusionOk="0">
                  <a:moveTo>
                    <a:pt x="3318" y="15549"/>
                  </a:moveTo>
                  <a:lnTo>
                    <a:pt x="2917" y="16110"/>
                  </a:lnTo>
                  <a:lnTo>
                    <a:pt x="18727" y="16110"/>
                  </a:lnTo>
                  <a:lnTo>
                    <a:pt x="18327" y="15549"/>
                  </a:lnTo>
                  <a:lnTo>
                    <a:pt x="3318" y="15549"/>
                  </a:lnTo>
                  <a:close/>
                </a:path>
                <a:path w="21600" h="21600" extrusionOk="0">
                  <a:moveTo>
                    <a:pt x="6213" y="18314"/>
                  </a:moveTo>
                  <a:lnTo>
                    <a:pt x="5946" y="18875"/>
                  </a:lnTo>
                  <a:lnTo>
                    <a:pt x="15766" y="18875"/>
                  </a:lnTo>
                  <a:lnTo>
                    <a:pt x="15499" y="18314"/>
                  </a:lnTo>
                  <a:lnTo>
                    <a:pt x="6213" y="18314"/>
                  </a:lnTo>
                  <a:close/>
                </a:path>
                <a:path w="21600" h="21600" extrusionOk="0">
                  <a:moveTo>
                    <a:pt x="2828" y="16471"/>
                  </a:moveTo>
                  <a:lnTo>
                    <a:pt x="2405" y="17072"/>
                  </a:lnTo>
                  <a:lnTo>
                    <a:pt x="19284" y="17072"/>
                  </a:lnTo>
                  <a:lnTo>
                    <a:pt x="18839" y="16471"/>
                  </a:lnTo>
                  <a:lnTo>
                    <a:pt x="2828" y="16471"/>
                  </a:lnTo>
                  <a:close/>
                </a:path>
                <a:path w="21600" h="21600" extrusionOk="0">
                  <a:moveTo>
                    <a:pt x="2316" y="17352"/>
                  </a:moveTo>
                  <a:lnTo>
                    <a:pt x="1871" y="17953"/>
                  </a:lnTo>
                  <a:lnTo>
                    <a:pt x="19863" y="17953"/>
                  </a:lnTo>
                  <a:lnTo>
                    <a:pt x="19395" y="17352"/>
                  </a:lnTo>
                  <a:lnTo>
                    <a:pt x="2316" y="17352"/>
                  </a:lnTo>
                  <a:close/>
                </a:path>
              </a:pathLst>
            </a:custGeom>
            <a:solidFill>
              <a:srgbClr val="66FF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30000"/>
                </a:spcBef>
              </a:pPr>
              <a:r>
                <a:rPr lang="en-US" altLang="ko-KR" sz="2000" b="0">
                  <a:latin typeface="+mn-lt"/>
                  <a:ea typeface="굴림" pitchFamily="34" charset="-127"/>
                </a:rPr>
                <a:t>3</a:t>
              </a:r>
              <a:endParaRPr lang="ru-RU" altLang="ru-RU" sz="2000" b="0">
                <a:latin typeface="+mn-lt"/>
              </a:endParaRPr>
            </a:p>
          </p:txBody>
        </p:sp>
        <p:sp>
          <p:nvSpPr>
            <p:cNvPr id="6" name="laptop"/>
            <p:cNvSpPr>
              <a:spLocks noEditPoints="1" noChangeArrowheads="1"/>
            </p:cNvSpPr>
            <p:nvPr/>
          </p:nvSpPr>
          <p:spPr bwMode="auto">
            <a:xfrm>
              <a:off x="3981" y="535"/>
              <a:ext cx="566" cy="430"/>
            </a:xfrm>
            <a:custGeom>
              <a:avLst/>
              <a:gdLst>
                <a:gd name="T0" fmla="*/ 3362 w 21600"/>
                <a:gd name="T1" fmla="*/ 0 h 21600"/>
                <a:gd name="T2" fmla="*/ 3362 w 21600"/>
                <a:gd name="T3" fmla="*/ 7173 h 21600"/>
                <a:gd name="T4" fmla="*/ 18327 w 21600"/>
                <a:gd name="T5" fmla="*/ 0 h 21600"/>
                <a:gd name="T6" fmla="*/ 18327 w 21600"/>
                <a:gd name="T7" fmla="*/ 7173 h 21600"/>
                <a:gd name="T8" fmla="*/ 10800 w 21600"/>
                <a:gd name="T9" fmla="*/ 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21600 w 21600"/>
                <a:gd name="T15" fmla="*/ 21600 h 21600"/>
                <a:gd name="T16" fmla="*/ 4445 w 21600"/>
                <a:gd name="T17" fmla="*/ 1858 h 21600"/>
                <a:gd name="T18" fmla="*/ 17311 w 21600"/>
                <a:gd name="T19" fmla="*/ 1232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 extrusionOk="0">
                  <a:moveTo>
                    <a:pt x="3362" y="0"/>
                  </a:moveTo>
                  <a:lnTo>
                    <a:pt x="18327" y="0"/>
                  </a:lnTo>
                  <a:lnTo>
                    <a:pt x="18327" y="14347"/>
                  </a:lnTo>
                  <a:lnTo>
                    <a:pt x="3362" y="14347"/>
                  </a:lnTo>
                  <a:lnTo>
                    <a:pt x="3362" y="0"/>
                  </a:lnTo>
                  <a:close/>
                </a:path>
                <a:path w="21600" h="21600" extrusionOk="0">
                  <a:moveTo>
                    <a:pt x="3340" y="15068"/>
                  </a:moveTo>
                  <a:lnTo>
                    <a:pt x="0" y="19877"/>
                  </a:lnTo>
                  <a:lnTo>
                    <a:pt x="21600" y="19877"/>
                  </a:lnTo>
                  <a:lnTo>
                    <a:pt x="18327" y="15068"/>
                  </a:lnTo>
                  <a:lnTo>
                    <a:pt x="3340" y="15068"/>
                  </a:lnTo>
                  <a:close/>
                </a:path>
                <a:path w="21600" h="21600" extrusionOk="0">
                  <a:moveTo>
                    <a:pt x="0" y="19877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19877"/>
                  </a:lnTo>
                  <a:lnTo>
                    <a:pt x="0" y="19877"/>
                  </a:lnTo>
                  <a:close/>
                </a:path>
                <a:path w="21600" h="21600" extrusionOk="0">
                  <a:moveTo>
                    <a:pt x="4186" y="1523"/>
                  </a:moveTo>
                  <a:lnTo>
                    <a:pt x="17547" y="1523"/>
                  </a:lnTo>
                  <a:lnTo>
                    <a:pt x="17547" y="12744"/>
                  </a:lnTo>
                  <a:lnTo>
                    <a:pt x="4186" y="12744"/>
                  </a:lnTo>
                  <a:lnTo>
                    <a:pt x="4186" y="1523"/>
                  </a:lnTo>
                  <a:close/>
                </a:path>
                <a:path w="21600" h="21600" extrusionOk="0">
                  <a:moveTo>
                    <a:pt x="3318" y="15549"/>
                  </a:moveTo>
                  <a:lnTo>
                    <a:pt x="2917" y="16110"/>
                  </a:lnTo>
                  <a:lnTo>
                    <a:pt x="18727" y="16110"/>
                  </a:lnTo>
                  <a:lnTo>
                    <a:pt x="18327" y="15549"/>
                  </a:lnTo>
                  <a:lnTo>
                    <a:pt x="3318" y="15549"/>
                  </a:lnTo>
                  <a:close/>
                </a:path>
                <a:path w="21600" h="21600" extrusionOk="0">
                  <a:moveTo>
                    <a:pt x="6213" y="18314"/>
                  </a:moveTo>
                  <a:lnTo>
                    <a:pt x="5946" y="18875"/>
                  </a:lnTo>
                  <a:lnTo>
                    <a:pt x="15766" y="18875"/>
                  </a:lnTo>
                  <a:lnTo>
                    <a:pt x="15499" y="18314"/>
                  </a:lnTo>
                  <a:lnTo>
                    <a:pt x="6213" y="18314"/>
                  </a:lnTo>
                  <a:close/>
                </a:path>
                <a:path w="21600" h="21600" extrusionOk="0">
                  <a:moveTo>
                    <a:pt x="2828" y="16471"/>
                  </a:moveTo>
                  <a:lnTo>
                    <a:pt x="2405" y="17072"/>
                  </a:lnTo>
                  <a:lnTo>
                    <a:pt x="19284" y="17072"/>
                  </a:lnTo>
                  <a:lnTo>
                    <a:pt x="18839" y="16471"/>
                  </a:lnTo>
                  <a:lnTo>
                    <a:pt x="2828" y="16471"/>
                  </a:lnTo>
                  <a:close/>
                </a:path>
                <a:path w="21600" h="21600" extrusionOk="0">
                  <a:moveTo>
                    <a:pt x="2316" y="17352"/>
                  </a:moveTo>
                  <a:lnTo>
                    <a:pt x="1871" y="17953"/>
                  </a:lnTo>
                  <a:lnTo>
                    <a:pt x="19863" y="17953"/>
                  </a:lnTo>
                  <a:lnTo>
                    <a:pt x="19395" y="17352"/>
                  </a:lnTo>
                  <a:lnTo>
                    <a:pt x="2316" y="17352"/>
                  </a:lnTo>
                  <a:close/>
                </a:path>
              </a:pathLst>
            </a:custGeom>
            <a:solidFill>
              <a:srgbClr val="66FF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30000"/>
                </a:spcBef>
              </a:pPr>
              <a:r>
                <a:rPr lang="ru-RU" altLang="ru-RU" sz="2000" b="0">
                  <a:latin typeface="+mn-lt"/>
                </a:rPr>
                <a:t>4</a:t>
              </a:r>
            </a:p>
          </p:txBody>
        </p:sp>
        <p:grpSp>
          <p:nvGrpSpPr>
            <p:cNvPr id="7" name="Group 8"/>
            <p:cNvGrpSpPr>
              <a:grpSpLocks/>
            </p:cNvGrpSpPr>
            <p:nvPr/>
          </p:nvGrpSpPr>
          <p:grpSpPr bwMode="auto">
            <a:xfrm>
              <a:off x="912" y="738"/>
              <a:ext cx="3838" cy="3316"/>
              <a:chOff x="912" y="738"/>
              <a:chExt cx="3838" cy="3316"/>
            </a:xfrm>
          </p:grpSpPr>
          <p:sp>
            <p:nvSpPr>
              <p:cNvPr id="111" name="Line 9"/>
              <p:cNvSpPr>
                <a:spLocks noChangeShapeType="1"/>
              </p:cNvSpPr>
              <p:nvPr/>
            </p:nvSpPr>
            <p:spPr bwMode="auto">
              <a:xfrm>
                <a:off x="912" y="1247"/>
                <a:ext cx="3838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112" name="Line 10"/>
              <p:cNvSpPr>
                <a:spLocks noChangeShapeType="1"/>
              </p:cNvSpPr>
              <p:nvPr/>
            </p:nvSpPr>
            <p:spPr bwMode="auto">
              <a:xfrm>
                <a:off x="912" y="1442"/>
                <a:ext cx="3838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113" name="Line 11"/>
              <p:cNvSpPr>
                <a:spLocks noChangeShapeType="1"/>
              </p:cNvSpPr>
              <p:nvPr/>
            </p:nvSpPr>
            <p:spPr bwMode="auto">
              <a:xfrm>
                <a:off x="912" y="1642"/>
                <a:ext cx="3838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114" name="Line 12"/>
              <p:cNvSpPr>
                <a:spLocks noChangeShapeType="1"/>
              </p:cNvSpPr>
              <p:nvPr/>
            </p:nvSpPr>
            <p:spPr bwMode="auto">
              <a:xfrm>
                <a:off x="912" y="1845"/>
                <a:ext cx="3838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115" name="Line 13"/>
              <p:cNvSpPr>
                <a:spLocks noChangeShapeType="1"/>
              </p:cNvSpPr>
              <p:nvPr/>
            </p:nvSpPr>
            <p:spPr bwMode="auto">
              <a:xfrm>
                <a:off x="912" y="2042"/>
                <a:ext cx="3838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116" name="Line 14"/>
              <p:cNvSpPr>
                <a:spLocks noChangeShapeType="1"/>
              </p:cNvSpPr>
              <p:nvPr/>
            </p:nvSpPr>
            <p:spPr bwMode="auto">
              <a:xfrm>
                <a:off x="912" y="2247"/>
                <a:ext cx="3838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117" name="Line 15"/>
              <p:cNvSpPr>
                <a:spLocks noChangeShapeType="1"/>
              </p:cNvSpPr>
              <p:nvPr/>
            </p:nvSpPr>
            <p:spPr bwMode="auto">
              <a:xfrm>
                <a:off x="912" y="2440"/>
                <a:ext cx="3838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118" name="Line 16"/>
              <p:cNvSpPr>
                <a:spLocks noChangeShapeType="1"/>
              </p:cNvSpPr>
              <p:nvPr/>
            </p:nvSpPr>
            <p:spPr bwMode="auto">
              <a:xfrm>
                <a:off x="912" y="2642"/>
                <a:ext cx="3838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119" name="Line 17"/>
              <p:cNvSpPr>
                <a:spLocks noChangeShapeType="1"/>
              </p:cNvSpPr>
              <p:nvPr/>
            </p:nvSpPr>
            <p:spPr bwMode="auto">
              <a:xfrm>
                <a:off x="912" y="2837"/>
                <a:ext cx="3838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120" name="Line 18"/>
              <p:cNvSpPr>
                <a:spLocks noChangeShapeType="1"/>
              </p:cNvSpPr>
              <p:nvPr/>
            </p:nvSpPr>
            <p:spPr bwMode="auto">
              <a:xfrm>
                <a:off x="912" y="3042"/>
                <a:ext cx="3838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121" name="Line 19"/>
              <p:cNvSpPr>
                <a:spLocks noChangeShapeType="1"/>
              </p:cNvSpPr>
              <p:nvPr/>
            </p:nvSpPr>
            <p:spPr bwMode="auto">
              <a:xfrm>
                <a:off x="912" y="3439"/>
                <a:ext cx="3838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122" name="Line 20"/>
              <p:cNvSpPr>
                <a:spLocks noChangeShapeType="1"/>
              </p:cNvSpPr>
              <p:nvPr/>
            </p:nvSpPr>
            <p:spPr bwMode="auto">
              <a:xfrm>
                <a:off x="912" y="3639"/>
                <a:ext cx="3838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123" name="Line 21"/>
              <p:cNvSpPr>
                <a:spLocks noChangeShapeType="1"/>
              </p:cNvSpPr>
              <p:nvPr/>
            </p:nvSpPr>
            <p:spPr bwMode="auto">
              <a:xfrm>
                <a:off x="912" y="3842"/>
                <a:ext cx="3838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124" name="Line 22"/>
              <p:cNvSpPr>
                <a:spLocks noChangeShapeType="1"/>
              </p:cNvSpPr>
              <p:nvPr/>
            </p:nvSpPr>
            <p:spPr bwMode="auto">
              <a:xfrm>
                <a:off x="912" y="3246"/>
                <a:ext cx="3838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125" name="Line 23"/>
              <p:cNvSpPr>
                <a:spLocks noChangeShapeType="1"/>
              </p:cNvSpPr>
              <p:nvPr/>
            </p:nvSpPr>
            <p:spPr bwMode="auto">
              <a:xfrm>
                <a:off x="1593" y="738"/>
                <a:ext cx="0" cy="3304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126" name="Line 24"/>
              <p:cNvSpPr>
                <a:spLocks noChangeShapeType="1"/>
              </p:cNvSpPr>
              <p:nvPr/>
            </p:nvSpPr>
            <p:spPr bwMode="auto">
              <a:xfrm>
                <a:off x="2355" y="750"/>
                <a:ext cx="0" cy="3304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127" name="Line 25"/>
              <p:cNvSpPr>
                <a:spLocks noChangeShapeType="1"/>
              </p:cNvSpPr>
              <p:nvPr/>
            </p:nvSpPr>
            <p:spPr bwMode="auto">
              <a:xfrm>
                <a:off x="3116" y="750"/>
                <a:ext cx="0" cy="3304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128" name="Line 26"/>
              <p:cNvSpPr>
                <a:spLocks noChangeShapeType="1"/>
              </p:cNvSpPr>
              <p:nvPr/>
            </p:nvSpPr>
            <p:spPr bwMode="auto">
              <a:xfrm>
                <a:off x="3877" y="750"/>
                <a:ext cx="0" cy="3304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129" name="Line 27"/>
              <p:cNvSpPr>
                <a:spLocks noChangeShapeType="1"/>
              </p:cNvSpPr>
              <p:nvPr/>
            </p:nvSpPr>
            <p:spPr bwMode="auto">
              <a:xfrm>
                <a:off x="912" y="1053"/>
                <a:ext cx="3838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/>
              <a:p>
                <a:endParaRPr lang="ru-RU"/>
              </a:p>
            </p:txBody>
          </p:sp>
        </p:grpSp>
        <p:grpSp>
          <p:nvGrpSpPr>
            <p:cNvPr id="8" name="Group 28"/>
            <p:cNvGrpSpPr>
              <a:grpSpLocks/>
            </p:cNvGrpSpPr>
            <p:nvPr/>
          </p:nvGrpSpPr>
          <p:grpSpPr bwMode="auto">
            <a:xfrm>
              <a:off x="912" y="1047"/>
              <a:ext cx="3635" cy="227"/>
              <a:chOff x="912" y="1047"/>
              <a:chExt cx="3635" cy="227"/>
            </a:xfrm>
          </p:grpSpPr>
          <p:grpSp>
            <p:nvGrpSpPr>
              <p:cNvPr id="103" name="Group 29"/>
              <p:cNvGrpSpPr>
                <a:grpSpLocks/>
              </p:cNvGrpSpPr>
              <p:nvPr/>
            </p:nvGrpSpPr>
            <p:grpSpPr bwMode="auto">
              <a:xfrm>
                <a:off x="1835" y="1047"/>
                <a:ext cx="2712" cy="206"/>
                <a:chOff x="1835" y="1047"/>
                <a:chExt cx="2712" cy="206"/>
              </a:xfrm>
            </p:grpSpPr>
            <p:pic>
              <p:nvPicPr>
                <p:cNvPr id="107" name="Picture 30" descr="B12_12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835" y="1047"/>
                  <a:ext cx="416" cy="2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08" name="Picture 31" descr="B12_12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601" y="1053"/>
                  <a:ext cx="416" cy="2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09" name="Picture 32" descr="B12_12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66" y="1053"/>
                  <a:ext cx="416" cy="2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10" name="Picture 33" descr="B12_12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131" y="1053"/>
                  <a:ext cx="416" cy="2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104" name="Group 34"/>
              <p:cNvGrpSpPr>
                <a:grpSpLocks/>
              </p:cNvGrpSpPr>
              <p:nvPr/>
            </p:nvGrpSpPr>
            <p:grpSpPr bwMode="auto">
              <a:xfrm>
                <a:off x="912" y="1047"/>
                <a:ext cx="596" cy="227"/>
                <a:chOff x="912" y="1047"/>
                <a:chExt cx="596" cy="227"/>
              </a:xfrm>
            </p:grpSpPr>
            <p:pic>
              <p:nvPicPr>
                <p:cNvPr id="105" name="Picture 35" descr="j0232769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-5400000">
                  <a:off x="967" y="992"/>
                  <a:ext cx="200" cy="310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</p:pic>
            <p:sp>
              <p:nvSpPr>
                <p:cNvPr id="106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1221" y="1053"/>
                  <a:ext cx="287" cy="2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C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22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 anchorCtr="1">
                  <a:spAutoFit/>
                </a:bodyPr>
                <a:lstStyle>
                  <a:lvl1pPr marL="584200" indent="-584200"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>
                    <a:spcBef>
                      <a:spcPct val="50000"/>
                    </a:spcBef>
                  </a:pPr>
                  <a:r>
                    <a:rPr lang="en-US" altLang="ko-KR" sz="1200" b="0">
                      <a:latin typeface="+mn-lt"/>
                      <a:ea typeface="굴림" pitchFamily="34" charset="-127"/>
                    </a:rPr>
                    <a:t>1</a:t>
                  </a:r>
                  <a:endParaRPr lang="ru-RU" altLang="ru-RU" sz="1200" b="0">
                    <a:latin typeface="+mn-lt"/>
                  </a:endParaRPr>
                </a:p>
              </p:txBody>
            </p:sp>
          </p:grpSp>
        </p:grpSp>
        <p:grpSp>
          <p:nvGrpSpPr>
            <p:cNvPr id="9" name="Group 37"/>
            <p:cNvGrpSpPr>
              <a:grpSpLocks/>
            </p:cNvGrpSpPr>
            <p:nvPr/>
          </p:nvGrpSpPr>
          <p:grpSpPr bwMode="auto">
            <a:xfrm>
              <a:off x="912" y="1242"/>
              <a:ext cx="2870" cy="229"/>
              <a:chOff x="912" y="1242"/>
              <a:chExt cx="2870" cy="229"/>
            </a:xfrm>
          </p:grpSpPr>
          <p:grpSp>
            <p:nvGrpSpPr>
              <p:cNvPr id="96" name="Group 38"/>
              <p:cNvGrpSpPr>
                <a:grpSpLocks/>
              </p:cNvGrpSpPr>
              <p:nvPr/>
            </p:nvGrpSpPr>
            <p:grpSpPr bwMode="auto">
              <a:xfrm>
                <a:off x="1835" y="1242"/>
                <a:ext cx="1947" cy="211"/>
                <a:chOff x="1835" y="1242"/>
                <a:chExt cx="1947" cy="211"/>
              </a:xfrm>
            </p:grpSpPr>
            <p:pic>
              <p:nvPicPr>
                <p:cNvPr id="100" name="Picture 39" descr="B12_12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835" y="1242"/>
                  <a:ext cx="416" cy="2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01" name="Picture 40" descr="B12_12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601" y="1253"/>
                  <a:ext cx="416" cy="2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02" name="Picture 41" descr="B12_12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66" y="1253"/>
                  <a:ext cx="416" cy="2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97" name="Group 42"/>
              <p:cNvGrpSpPr>
                <a:grpSpLocks/>
              </p:cNvGrpSpPr>
              <p:nvPr/>
            </p:nvGrpSpPr>
            <p:grpSpPr bwMode="auto">
              <a:xfrm>
                <a:off x="912" y="1247"/>
                <a:ext cx="596" cy="224"/>
                <a:chOff x="912" y="1247"/>
                <a:chExt cx="596" cy="224"/>
              </a:xfrm>
            </p:grpSpPr>
            <p:pic>
              <p:nvPicPr>
                <p:cNvPr id="98" name="Picture 43" descr="j0232769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-5400000">
                  <a:off x="967" y="1192"/>
                  <a:ext cx="200" cy="310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</p:pic>
            <p:sp>
              <p:nvSpPr>
                <p:cNvPr id="99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1221" y="1250"/>
                  <a:ext cx="287" cy="2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C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22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 anchorCtr="1">
                  <a:spAutoFit/>
                </a:bodyPr>
                <a:lstStyle>
                  <a:lvl1pPr marL="584200" indent="-584200"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>
                    <a:spcBef>
                      <a:spcPct val="50000"/>
                    </a:spcBef>
                  </a:pPr>
                  <a:r>
                    <a:rPr lang="en-US" altLang="ko-KR" sz="1200" b="0">
                      <a:latin typeface="+mn-lt"/>
                      <a:ea typeface="굴림" pitchFamily="34" charset="-127"/>
                    </a:rPr>
                    <a:t>2</a:t>
                  </a:r>
                  <a:endParaRPr lang="ru-RU" altLang="ru-RU" sz="1200" b="0">
                    <a:latin typeface="+mn-lt"/>
                  </a:endParaRPr>
                </a:p>
              </p:txBody>
            </p:sp>
          </p:grpSp>
        </p:grpSp>
        <p:grpSp>
          <p:nvGrpSpPr>
            <p:cNvPr id="10" name="Group 45"/>
            <p:cNvGrpSpPr>
              <a:grpSpLocks/>
            </p:cNvGrpSpPr>
            <p:nvPr/>
          </p:nvGrpSpPr>
          <p:grpSpPr bwMode="auto">
            <a:xfrm>
              <a:off x="912" y="1431"/>
              <a:ext cx="3635" cy="246"/>
              <a:chOff x="912" y="1431"/>
              <a:chExt cx="3635" cy="246"/>
            </a:xfrm>
          </p:grpSpPr>
          <p:grpSp>
            <p:nvGrpSpPr>
              <p:cNvPr id="89" name="Group 46"/>
              <p:cNvGrpSpPr>
                <a:grpSpLocks/>
              </p:cNvGrpSpPr>
              <p:nvPr/>
            </p:nvGrpSpPr>
            <p:grpSpPr bwMode="auto">
              <a:xfrm>
                <a:off x="1835" y="1431"/>
                <a:ext cx="2712" cy="222"/>
                <a:chOff x="1835" y="1431"/>
                <a:chExt cx="2712" cy="222"/>
              </a:xfrm>
            </p:grpSpPr>
            <p:pic>
              <p:nvPicPr>
                <p:cNvPr id="93" name="Picture 47" descr="B12_12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835" y="1431"/>
                  <a:ext cx="416" cy="2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94" name="Picture 48" descr="B12_12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131" y="1431"/>
                  <a:ext cx="416" cy="2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95" name="Picture 49" descr="B12_12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601" y="1453"/>
                  <a:ext cx="416" cy="2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90" name="Group 50"/>
              <p:cNvGrpSpPr>
                <a:grpSpLocks/>
              </p:cNvGrpSpPr>
              <p:nvPr/>
            </p:nvGrpSpPr>
            <p:grpSpPr bwMode="auto">
              <a:xfrm>
                <a:off x="912" y="1442"/>
                <a:ext cx="596" cy="235"/>
                <a:chOff x="912" y="1442"/>
                <a:chExt cx="596" cy="235"/>
              </a:xfrm>
            </p:grpSpPr>
            <p:pic>
              <p:nvPicPr>
                <p:cNvPr id="91" name="Picture 51" descr="j0232769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-5400000">
                  <a:off x="967" y="1387"/>
                  <a:ext cx="200" cy="310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</p:pic>
            <p:sp>
              <p:nvSpPr>
                <p:cNvPr id="92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1221" y="1456"/>
                  <a:ext cx="287" cy="2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C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22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 anchorCtr="1">
                  <a:spAutoFit/>
                </a:bodyPr>
                <a:lstStyle>
                  <a:lvl1pPr marL="584200" indent="-584200"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>
                    <a:spcBef>
                      <a:spcPct val="50000"/>
                    </a:spcBef>
                  </a:pPr>
                  <a:r>
                    <a:rPr lang="en-US" altLang="ko-KR" sz="1200" b="0">
                      <a:latin typeface="+mn-lt"/>
                      <a:ea typeface="굴림" pitchFamily="34" charset="-127"/>
                    </a:rPr>
                    <a:t>3</a:t>
                  </a:r>
                  <a:endParaRPr lang="ru-RU" altLang="ru-RU" sz="1200" b="0">
                    <a:latin typeface="+mn-lt"/>
                  </a:endParaRPr>
                </a:p>
              </p:txBody>
            </p:sp>
          </p:grpSp>
        </p:grpSp>
        <p:grpSp>
          <p:nvGrpSpPr>
            <p:cNvPr id="11" name="Group 53"/>
            <p:cNvGrpSpPr>
              <a:grpSpLocks/>
            </p:cNvGrpSpPr>
            <p:nvPr/>
          </p:nvGrpSpPr>
          <p:grpSpPr bwMode="auto">
            <a:xfrm>
              <a:off x="912" y="1631"/>
              <a:ext cx="3635" cy="248"/>
              <a:chOff x="912" y="1631"/>
              <a:chExt cx="3635" cy="248"/>
            </a:xfrm>
          </p:grpSpPr>
          <p:grpSp>
            <p:nvGrpSpPr>
              <p:cNvPr id="82" name="Group 54"/>
              <p:cNvGrpSpPr>
                <a:grpSpLocks/>
              </p:cNvGrpSpPr>
              <p:nvPr/>
            </p:nvGrpSpPr>
            <p:grpSpPr bwMode="auto">
              <a:xfrm>
                <a:off x="1835" y="1631"/>
                <a:ext cx="2712" cy="222"/>
                <a:chOff x="1835" y="1631"/>
                <a:chExt cx="2712" cy="222"/>
              </a:xfrm>
            </p:grpSpPr>
            <p:pic>
              <p:nvPicPr>
                <p:cNvPr id="86" name="Picture 55" descr="B12_12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835" y="1631"/>
                  <a:ext cx="416" cy="2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7" name="Picture 56" descr="B12_12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66" y="1653"/>
                  <a:ext cx="416" cy="2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8" name="Picture 57" descr="B12_12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131" y="1653"/>
                  <a:ext cx="416" cy="2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83" name="Group 58"/>
              <p:cNvGrpSpPr>
                <a:grpSpLocks/>
              </p:cNvGrpSpPr>
              <p:nvPr/>
            </p:nvGrpSpPr>
            <p:grpSpPr bwMode="auto">
              <a:xfrm>
                <a:off x="912" y="1642"/>
                <a:ext cx="596" cy="237"/>
                <a:chOff x="912" y="1642"/>
                <a:chExt cx="596" cy="237"/>
              </a:xfrm>
            </p:grpSpPr>
            <p:pic>
              <p:nvPicPr>
                <p:cNvPr id="84" name="Picture 59" descr="j0232769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-5400000">
                  <a:off x="967" y="1587"/>
                  <a:ext cx="200" cy="310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</p:pic>
            <p:sp>
              <p:nvSpPr>
                <p:cNvPr id="85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1221" y="1658"/>
                  <a:ext cx="287" cy="2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C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22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 anchorCtr="1">
                  <a:spAutoFit/>
                </a:bodyPr>
                <a:lstStyle>
                  <a:lvl1pPr marL="584200" indent="-584200"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>
                    <a:spcBef>
                      <a:spcPct val="50000"/>
                    </a:spcBef>
                  </a:pPr>
                  <a:r>
                    <a:rPr lang="en-US" altLang="ko-KR" sz="1200" b="0">
                      <a:latin typeface="+mn-lt"/>
                      <a:ea typeface="굴림" pitchFamily="34" charset="-127"/>
                    </a:rPr>
                    <a:t>4</a:t>
                  </a:r>
                  <a:endParaRPr lang="ru-RU" altLang="ru-RU" sz="1200" b="0">
                    <a:latin typeface="+mn-lt"/>
                  </a:endParaRPr>
                </a:p>
              </p:txBody>
            </p:sp>
          </p:grpSp>
        </p:grpSp>
        <p:grpSp>
          <p:nvGrpSpPr>
            <p:cNvPr id="12" name="Group 61"/>
            <p:cNvGrpSpPr>
              <a:grpSpLocks/>
            </p:cNvGrpSpPr>
            <p:nvPr/>
          </p:nvGrpSpPr>
          <p:grpSpPr bwMode="auto">
            <a:xfrm>
              <a:off x="912" y="1842"/>
              <a:ext cx="3635" cy="239"/>
              <a:chOff x="912" y="1842"/>
              <a:chExt cx="3635" cy="239"/>
            </a:xfrm>
          </p:grpSpPr>
          <p:grpSp>
            <p:nvGrpSpPr>
              <p:cNvPr id="75" name="Group 62"/>
              <p:cNvGrpSpPr>
                <a:grpSpLocks/>
              </p:cNvGrpSpPr>
              <p:nvPr/>
            </p:nvGrpSpPr>
            <p:grpSpPr bwMode="auto">
              <a:xfrm>
                <a:off x="2601" y="1842"/>
                <a:ext cx="1946" cy="211"/>
                <a:chOff x="2601" y="1842"/>
                <a:chExt cx="1946" cy="211"/>
              </a:xfrm>
            </p:grpSpPr>
            <p:pic>
              <p:nvPicPr>
                <p:cNvPr id="79" name="Picture 63" descr="B12_12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601" y="1842"/>
                  <a:ext cx="416" cy="2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0" name="Picture 64" descr="B12_12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66" y="1853"/>
                  <a:ext cx="416" cy="2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1" name="Picture 65" descr="B12_12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131" y="1853"/>
                  <a:ext cx="416" cy="2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76" name="Group 66"/>
              <p:cNvGrpSpPr>
                <a:grpSpLocks/>
              </p:cNvGrpSpPr>
              <p:nvPr/>
            </p:nvGrpSpPr>
            <p:grpSpPr bwMode="auto">
              <a:xfrm>
                <a:off x="912" y="1842"/>
                <a:ext cx="596" cy="239"/>
                <a:chOff x="912" y="1842"/>
                <a:chExt cx="596" cy="239"/>
              </a:xfrm>
            </p:grpSpPr>
            <p:pic>
              <p:nvPicPr>
                <p:cNvPr id="77" name="Picture 67" descr="j0232769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-5400000">
                  <a:off x="967" y="1787"/>
                  <a:ext cx="200" cy="310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</p:pic>
            <p:sp>
              <p:nvSpPr>
                <p:cNvPr id="78" name="Text Box 68"/>
                <p:cNvSpPr txBox="1">
                  <a:spLocks noChangeArrowheads="1"/>
                </p:cNvSpPr>
                <p:nvPr/>
              </p:nvSpPr>
              <p:spPr bwMode="auto">
                <a:xfrm>
                  <a:off x="1221" y="1860"/>
                  <a:ext cx="287" cy="2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C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22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 anchorCtr="1">
                  <a:spAutoFit/>
                </a:bodyPr>
                <a:lstStyle>
                  <a:lvl1pPr marL="584200" indent="-584200"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>
                    <a:spcBef>
                      <a:spcPct val="50000"/>
                    </a:spcBef>
                  </a:pPr>
                  <a:r>
                    <a:rPr lang="en-US" altLang="ko-KR" sz="1200" b="0">
                      <a:latin typeface="+mn-lt"/>
                      <a:ea typeface="굴림" pitchFamily="34" charset="-127"/>
                    </a:rPr>
                    <a:t>5</a:t>
                  </a:r>
                  <a:endParaRPr lang="ru-RU" altLang="ru-RU" sz="1200" b="0">
                    <a:latin typeface="+mn-lt"/>
                  </a:endParaRPr>
                </a:p>
              </p:txBody>
            </p:sp>
          </p:grpSp>
        </p:grpSp>
        <p:grpSp>
          <p:nvGrpSpPr>
            <p:cNvPr id="13" name="Group 69"/>
            <p:cNvGrpSpPr>
              <a:grpSpLocks/>
            </p:cNvGrpSpPr>
            <p:nvPr/>
          </p:nvGrpSpPr>
          <p:grpSpPr bwMode="auto">
            <a:xfrm>
              <a:off x="912" y="2042"/>
              <a:ext cx="2105" cy="241"/>
              <a:chOff x="912" y="2042"/>
              <a:chExt cx="2105" cy="241"/>
            </a:xfrm>
          </p:grpSpPr>
          <p:grpSp>
            <p:nvGrpSpPr>
              <p:cNvPr id="69" name="Group 70"/>
              <p:cNvGrpSpPr>
                <a:grpSpLocks/>
              </p:cNvGrpSpPr>
              <p:nvPr/>
            </p:nvGrpSpPr>
            <p:grpSpPr bwMode="auto">
              <a:xfrm>
                <a:off x="1835" y="2042"/>
                <a:ext cx="1182" cy="211"/>
                <a:chOff x="1835" y="2042"/>
                <a:chExt cx="1182" cy="211"/>
              </a:xfrm>
            </p:grpSpPr>
            <p:pic>
              <p:nvPicPr>
                <p:cNvPr id="73" name="Picture 71" descr="B12_12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835" y="2053"/>
                  <a:ext cx="416" cy="2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74" name="Picture 72" descr="B12_12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601" y="2042"/>
                  <a:ext cx="416" cy="2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70" name="Group 73"/>
              <p:cNvGrpSpPr>
                <a:grpSpLocks/>
              </p:cNvGrpSpPr>
              <p:nvPr/>
            </p:nvGrpSpPr>
            <p:grpSpPr bwMode="auto">
              <a:xfrm>
                <a:off x="912" y="2051"/>
                <a:ext cx="596" cy="232"/>
                <a:chOff x="912" y="2051"/>
                <a:chExt cx="596" cy="232"/>
              </a:xfrm>
            </p:grpSpPr>
            <p:pic>
              <p:nvPicPr>
                <p:cNvPr id="71" name="Picture 74" descr="j0232769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-5400000">
                  <a:off x="967" y="1996"/>
                  <a:ext cx="200" cy="310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</p:pic>
            <p:sp>
              <p:nvSpPr>
                <p:cNvPr id="72" name="Text Box 75"/>
                <p:cNvSpPr txBox="1">
                  <a:spLocks noChangeArrowheads="1"/>
                </p:cNvSpPr>
                <p:nvPr/>
              </p:nvSpPr>
              <p:spPr bwMode="auto">
                <a:xfrm>
                  <a:off x="1221" y="2062"/>
                  <a:ext cx="287" cy="2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C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22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 anchorCtr="1">
                  <a:spAutoFit/>
                </a:bodyPr>
                <a:lstStyle>
                  <a:lvl1pPr marL="584200" indent="-584200"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>
                    <a:spcBef>
                      <a:spcPct val="50000"/>
                    </a:spcBef>
                  </a:pPr>
                  <a:r>
                    <a:rPr lang="en-US" altLang="ko-KR" sz="1200" b="0">
                      <a:latin typeface="+mn-lt"/>
                      <a:ea typeface="굴림" pitchFamily="34" charset="-127"/>
                    </a:rPr>
                    <a:t>6</a:t>
                  </a:r>
                  <a:endParaRPr lang="ru-RU" altLang="ru-RU" sz="1200" b="0">
                    <a:latin typeface="+mn-lt"/>
                  </a:endParaRPr>
                </a:p>
              </p:txBody>
            </p:sp>
          </p:grpSp>
        </p:grpSp>
        <p:grpSp>
          <p:nvGrpSpPr>
            <p:cNvPr id="14" name="Group 76"/>
            <p:cNvGrpSpPr>
              <a:grpSpLocks/>
            </p:cNvGrpSpPr>
            <p:nvPr/>
          </p:nvGrpSpPr>
          <p:grpSpPr bwMode="auto">
            <a:xfrm>
              <a:off x="912" y="2242"/>
              <a:ext cx="2870" cy="245"/>
              <a:chOff x="912" y="2242"/>
              <a:chExt cx="2870" cy="245"/>
            </a:xfrm>
          </p:grpSpPr>
          <p:grpSp>
            <p:nvGrpSpPr>
              <p:cNvPr id="63" name="Group 77"/>
              <p:cNvGrpSpPr>
                <a:grpSpLocks/>
              </p:cNvGrpSpPr>
              <p:nvPr/>
            </p:nvGrpSpPr>
            <p:grpSpPr bwMode="auto">
              <a:xfrm>
                <a:off x="1835" y="2247"/>
                <a:ext cx="1947" cy="206"/>
                <a:chOff x="1835" y="2247"/>
                <a:chExt cx="1947" cy="206"/>
              </a:xfrm>
            </p:grpSpPr>
            <p:pic>
              <p:nvPicPr>
                <p:cNvPr id="67" name="Picture 78" descr="B12_12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835" y="2253"/>
                  <a:ext cx="416" cy="2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68" name="Picture 79" descr="B12_12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66" y="2247"/>
                  <a:ext cx="416" cy="2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64" name="Group 80"/>
              <p:cNvGrpSpPr>
                <a:grpSpLocks/>
              </p:cNvGrpSpPr>
              <p:nvPr/>
            </p:nvGrpSpPr>
            <p:grpSpPr bwMode="auto">
              <a:xfrm>
                <a:off x="912" y="2242"/>
                <a:ext cx="596" cy="245"/>
                <a:chOff x="912" y="2242"/>
                <a:chExt cx="596" cy="245"/>
              </a:xfrm>
            </p:grpSpPr>
            <p:pic>
              <p:nvPicPr>
                <p:cNvPr id="65" name="Picture 81" descr="j0232769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-5400000">
                  <a:off x="967" y="2187"/>
                  <a:ext cx="200" cy="310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</p:pic>
            <p:sp>
              <p:nvSpPr>
                <p:cNvPr id="66" name="Text Box 82"/>
                <p:cNvSpPr txBox="1">
                  <a:spLocks noChangeArrowheads="1"/>
                </p:cNvSpPr>
                <p:nvPr/>
              </p:nvSpPr>
              <p:spPr bwMode="auto">
                <a:xfrm>
                  <a:off x="1221" y="2266"/>
                  <a:ext cx="287" cy="2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C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22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 anchorCtr="1">
                  <a:spAutoFit/>
                </a:bodyPr>
                <a:lstStyle>
                  <a:lvl1pPr marL="584200" indent="-584200"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>
                    <a:spcBef>
                      <a:spcPct val="50000"/>
                    </a:spcBef>
                  </a:pPr>
                  <a:r>
                    <a:rPr lang="en-US" altLang="ko-KR" sz="1200" b="0">
                      <a:latin typeface="+mn-lt"/>
                      <a:ea typeface="굴림" pitchFamily="34" charset="-127"/>
                    </a:rPr>
                    <a:t>7</a:t>
                  </a:r>
                  <a:endParaRPr lang="ru-RU" altLang="ru-RU" sz="1200" b="0">
                    <a:latin typeface="+mn-lt"/>
                  </a:endParaRPr>
                </a:p>
              </p:txBody>
            </p:sp>
          </p:grpSp>
        </p:grpSp>
        <p:grpSp>
          <p:nvGrpSpPr>
            <p:cNvPr id="15" name="Group 83"/>
            <p:cNvGrpSpPr>
              <a:grpSpLocks/>
            </p:cNvGrpSpPr>
            <p:nvPr/>
          </p:nvGrpSpPr>
          <p:grpSpPr bwMode="auto">
            <a:xfrm>
              <a:off x="912" y="2442"/>
              <a:ext cx="3635" cy="245"/>
              <a:chOff x="912" y="2442"/>
              <a:chExt cx="3635" cy="245"/>
            </a:xfrm>
          </p:grpSpPr>
          <p:grpSp>
            <p:nvGrpSpPr>
              <p:cNvPr id="57" name="Group 84"/>
              <p:cNvGrpSpPr>
                <a:grpSpLocks/>
              </p:cNvGrpSpPr>
              <p:nvPr/>
            </p:nvGrpSpPr>
            <p:grpSpPr bwMode="auto">
              <a:xfrm>
                <a:off x="1835" y="2453"/>
                <a:ext cx="2712" cy="200"/>
                <a:chOff x="1835" y="2453"/>
                <a:chExt cx="2712" cy="200"/>
              </a:xfrm>
            </p:grpSpPr>
            <p:pic>
              <p:nvPicPr>
                <p:cNvPr id="61" name="Picture 85" descr="B12_12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835" y="2453"/>
                  <a:ext cx="416" cy="2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62" name="Picture 86" descr="B12_12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131" y="2453"/>
                  <a:ext cx="416" cy="2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58" name="Group 87"/>
              <p:cNvGrpSpPr>
                <a:grpSpLocks/>
              </p:cNvGrpSpPr>
              <p:nvPr/>
            </p:nvGrpSpPr>
            <p:grpSpPr bwMode="auto">
              <a:xfrm>
                <a:off x="912" y="2442"/>
                <a:ext cx="596" cy="245"/>
                <a:chOff x="912" y="2442"/>
                <a:chExt cx="596" cy="245"/>
              </a:xfrm>
            </p:grpSpPr>
            <p:pic>
              <p:nvPicPr>
                <p:cNvPr id="59" name="Picture 88" descr="j0232769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-5400000">
                  <a:off x="967" y="2387"/>
                  <a:ext cx="200" cy="310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</p:pic>
            <p:sp>
              <p:nvSpPr>
                <p:cNvPr id="60" name="Text Box 89"/>
                <p:cNvSpPr txBox="1">
                  <a:spLocks noChangeArrowheads="1"/>
                </p:cNvSpPr>
                <p:nvPr/>
              </p:nvSpPr>
              <p:spPr bwMode="auto">
                <a:xfrm>
                  <a:off x="1221" y="2466"/>
                  <a:ext cx="287" cy="2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C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22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 anchorCtr="1">
                  <a:spAutoFit/>
                </a:bodyPr>
                <a:lstStyle>
                  <a:lvl1pPr marL="584200" indent="-584200"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>
                    <a:spcBef>
                      <a:spcPct val="50000"/>
                    </a:spcBef>
                  </a:pPr>
                  <a:r>
                    <a:rPr lang="en-US" altLang="ko-KR" sz="1200" b="0">
                      <a:latin typeface="+mn-lt"/>
                      <a:ea typeface="굴림" pitchFamily="34" charset="-127"/>
                    </a:rPr>
                    <a:t>8</a:t>
                  </a:r>
                  <a:endParaRPr lang="ru-RU" altLang="ru-RU" sz="1200" b="0">
                    <a:latin typeface="+mn-lt"/>
                  </a:endParaRPr>
                </a:p>
              </p:txBody>
            </p:sp>
          </p:grpSp>
        </p:grpSp>
        <p:grpSp>
          <p:nvGrpSpPr>
            <p:cNvPr id="16" name="Group 90"/>
            <p:cNvGrpSpPr>
              <a:grpSpLocks/>
            </p:cNvGrpSpPr>
            <p:nvPr/>
          </p:nvGrpSpPr>
          <p:grpSpPr bwMode="auto">
            <a:xfrm>
              <a:off x="912" y="2642"/>
              <a:ext cx="2870" cy="247"/>
              <a:chOff x="912" y="2642"/>
              <a:chExt cx="2870" cy="247"/>
            </a:xfrm>
          </p:grpSpPr>
          <p:grpSp>
            <p:nvGrpSpPr>
              <p:cNvPr id="51" name="Group 91"/>
              <p:cNvGrpSpPr>
                <a:grpSpLocks/>
              </p:cNvGrpSpPr>
              <p:nvPr/>
            </p:nvGrpSpPr>
            <p:grpSpPr bwMode="auto">
              <a:xfrm>
                <a:off x="2601" y="2653"/>
                <a:ext cx="1181" cy="200"/>
                <a:chOff x="2601" y="2653"/>
                <a:chExt cx="1181" cy="200"/>
              </a:xfrm>
            </p:grpSpPr>
            <p:pic>
              <p:nvPicPr>
                <p:cNvPr id="55" name="Picture 92" descr="B12_12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601" y="2653"/>
                  <a:ext cx="416" cy="2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56" name="Picture 93" descr="B12_12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66" y="2653"/>
                  <a:ext cx="416" cy="2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52" name="Group 94"/>
              <p:cNvGrpSpPr>
                <a:grpSpLocks/>
              </p:cNvGrpSpPr>
              <p:nvPr/>
            </p:nvGrpSpPr>
            <p:grpSpPr bwMode="auto">
              <a:xfrm>
                <a:off x="912" y="2642"/>
                <a:ext cx="596" cy="247"/>
                <a:chOff x="912" y="2642"/>
                <a:chExt cx="596" cy="247"/>
              </a:xfrm>
            </p:grpSpPr>
            <p:pic>
              <p:nvPicPr>
                <p:cNvPr id="53" name="Picture 95" descr="j0232769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-5400000">
                  <a:off x="967" y="2587"/>
                  <a:ext cx="200" cy="310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</p:pic>
            <p:sp>
              <p:nvSpPr>
                <p:cNvPr id="54" name="Text Box 96"/>
                <p:cNvSpPr txBox="1">
                  <a:spLocks noChangeArrowheads="1"/>
                </p:cNvSpPr>
                <p:nvPr/>
              </p:nvSpPr>
              <p:spPr bwMode="auto">
                <a:xfrm>
                  <a:off x="1221" y="2668"/>
                  <a:ext cx="287" cy="2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C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22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 anchorCtr="1">
                  <a:spAutoFit/>
                </a:bodyPr>
                <a:lstStyle>
                  <a:lvl1pPr marL="584200" indent="-584200"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>
                    <a:spcBef>
                      <a:spcPct val="50000"/>
                    </a:spcBef>
                  </a:pPr>
                  <a:r>
                    <a:rPr lang="en-US" altLang="ko-KR" sz="1200" b="0">
                      <a:latin typeface="+mn-lt"/>
                      <a:ea typeface="굴림" pitchFamily="34" charset="-127"/>
                    </a:rPr>
                    <a:t>9</a:t>
                  </a:r>
                  <a:endParaRPr lang="ru-RU" altLang="ru-RU" sz="1200" b="0">
                    <a:latin typeface="+mn-lt"/>
                  </a:endParaRPr>
                </a:p>
              </p:txBody>
            </p:sp>
          </p:grpSp>
        </p:grpSp>
        <p:grpSp>
          <p:nvGrpSpPr>
            <p:cNvPr id="17" name="Group 97"/>
            <p:cNvGrpSpPr>
              <a:grpSpLocks/>
            </p:cNvGrpSpPr>
            <p:nvPr/>
          </p:nvGrpSpPr>
          <p:grpSpPr bwMode="auto">
            <a:xfrm>
              <a:off x="912" y="2842"/>
              <a:ext cx="3635" cy="250"/>
              <a:chOff x="912" y="2842"/>
              <a:chExt cx="3635" cy="250"/>
            </a:xfrm>
          </p:grpSpPr>
          <p:grpSp>
            <p:nvGrpSpPr>
              <p:cNvPr id="45" name="Group 98"/>
              <p:cNvGrpSpPr>
                <a:grpSpLocks/>
              </p:cNvGrpSpPr>
              <p:nvPr/>
            </p:nvGrpSpPr>
            <p:grpSpPr bwMode="auto">
              <a:xfrm>
                <a:off x="2601" y="2842"/>
                <a:ext cx="1946" cy="200"/>
                <a:chOff x="2601" y="2842"/>
                <a:chExt cx="1946" cy="200"/>
              </a:xfrm>
            </p:grpSpPr>
            <p:pic>
              <p:nvPicPr>
                <p:cNvPr id="49" name="Picture 99" descr="B12_12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601" y="2842"/>
                  <a:ext cx="416" cy="2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50" name="Picture 100" descr="B12_12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131" y="2842"/>
                  <a:ext cx="416" cy="2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46" name="Group 101"/>
              <p:cNvGrpSpPr>
                <a:grpSpLocks/>
              </p:cNvGrpSpPr>
              <p:nvPr/>
            </p:nvGrpSpPr>
            <p:grpSpPr bwMode="auto">
              <a:xfrm>
                <a:off x="912" y="2842"/>
                <a:ext cx="596" cy="250"/>
                <a:chOff x="912" y="2842"/>
                <a:chExt cx="596" cy="250"/>
              </a:xfrm>
            </p:grpSpPr>
            <p:pic>
              <p:nvPicPr>
                <p:cNvPr id="47" name="Picture 102" descr="j0232769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-5400000">
                  <a:off x="967" y="2787"/>
                  <a:ext cx="200" cy="310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</p:pic>
            <p:sp>
              <p:nvSpPr>
                <p:cNvPr id="48" name="Text Box 103"/>
                <p:cNvSpPr txBox="1">
                  <a:spLocks noChangeArrowheads="1"/>
                </p:cNvSpPr>
                <p:nvPr/>
              </p:nvSpPr>
              <p:spPr bwMode="auto">
                <a:xfrm>
                  <a:off x="1222" y="2871"/>
                  <a:ext cx="286" cy="2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C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22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 anchorCtr="1">
                  <a:spAutoFit/>
                </a:bodyPr>
                <a:lstStyle>
                  <a:lvl1pPr marL="584200" indent="-584200"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>
                    <a:spcBef>
                      <a:spcPct val="50000"/>
                    </a:spcBef>
                  </a:pPr>
                  <a:r>
                    <a:rPr lang="en-US" altLang="ko-KR" sz="1200" b="0">
                      <a:latin typeface="+mn-lt"/>
                      <a:ea typeface="굴림" pitchFamily="34" charset="-127"/>
                    </a:rPr>
                    <a:t>10</a:t>
                  </a:r>
                  <a:endParaRPr lang="ru-RU" altLang="ru-RU" sz="1200" b="0">
                    <a:latin typeface="+mn-lt"/>
                  </a:endParaRPr>
                </a:p>
              </p:txBody>
            </p:sp>
          </p:grpSp>
        </p:grpSp>
        <p:grpSp>
          <p:nvGrpSpPr>
            <p:cNvPr id="18" name="Group 104"/>
            <p:cNvGrpSpPr>
              <a:grpSpLocks/>
            </p:cNvGrpSpPr>
            <p:nvPr/>
          </p:nvGrpSpPr>
          <p:grpSpPr bwMode="auto">
            <a:xfrm>
              <a:off x="912" y="3042"/>
              <a:ext cx="3635" cy="252"/>
              <a:chOff x="912" y="3042"/>
              <a:chExt cx="3635" cy="252"/>
            </a:xfrm>
          </p:grpSpPr>
          <p:grpSp>
            <p:nvGrpSpPr>
              <p:cNvPr id="39" name="Group 105"/>
              <p:cNvGrpSpPr>
                <a:grpSpLocks/>
              </p:cNvGrpSpPr>
              <p:nvPr/>
            </p:nvGrpSpPr>
            <p:grpSpPr bwMode="auto">
              <a:xfrm>
                <a:off x="3366" y="3042"/>
                <a:ext cx="1181" cy="204"/>
                <a:chOff x="3366" y="3042"/>
                <a:chExt cx="1181" cy="204"/>
              </a:xfrm>
            </p:grpSpPr>
            <p:pic>
              <p:nvPicPr>
                <p:cNvPr id="43" name="Picture 106" descr="B12_12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66" y="3042"/>
                  <a:ext cx="416" cy="2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44" name="Picture 107" descr="B12_12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131" y="3046"/>
                  <a:ext cx="416" cy="2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40" name="Group 108"/>
              <p:cNvGrpSpPr>
                <a:grpSpLocks/>
              </p:cNvGrpSpPr>
              <p:nvPr/>
            </p:nvGrpSpPr>
            <p:grpSpPr bwMode="auto">
              <a:xfrm>
                <a:off x="912" y="3042"/>
                <a:ext cx="596" cy="252"/>
                <a:chOff x="912" y="3042"/>
                <a:chExt cx="596" cy="252"/>
              </a:xfrm>
            </p:grpSpPr>
            <p:pic>
              <p:nvPicPr>
                <p:cNvPr id="41" name="Picture 109" descr="j0232769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-5400000">
                  <a:off x="967" y="2987"/>
                  <a:ext cx="200" cy="310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</p:pic>
            <p:sp>
              <p:nvSpPr>
                <p:cNvPr id="42" name="Text Box 110"/>
                <p:cNvSpPr txBox="1">
                  <a:spLocks noChangeArrowheads="1"/>
                </p:cNvSpPr>
                <p:nvPr/>
              </p:nvSpPr>
              <p:spPr bwMode="auto">
                <a:xfrm>
                  <a:off x="1222" y="3073"/>
                  <a:ext cx="286" cy="2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C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22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 anchorCtr="1">
                  <a:spAutoFit/>
                </a:bodyPr>
                <a:lstStyle>
                  <a:lvl1pPr marL="584200" indent="-584200"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>
                    <a:spcBef>
                      <a:spcPct val="50000"/>
                    </a:spcBef>
                  </a:pPr>
                  <a:r>
                    <a:rPr lang="en-US" altLang="ko-KR" sz="1200" b="0">
                      <a:latin typeface="+mn-lt"/>
                      <a:ea typeface="굴림" pitchFamily="34" charset="-127"/>
                    </a:rPr>
                    <a:t>11</a:t>
                  </a:r>
                  <a:endParaRPr lang="ru-RU" altLang="ru-RU" sz="1200" b="0">
                    <a:latin typeface="+mn-lt"/>
                  </a:endParaRPr>
                </a:p>
              </p:txBody>
            </p:sp>
          </p:grpSp>
        </p:grpSp>
        <p:grpSp>
          <p:nvGrpSpPr>
            <p:cNvPr id="19" name="Group 111"/>
            <p:cNvGrpSpPr>
              <a:grpSpLocks/>
            </p:cNvGrpSpPr>
            <p:nvPr/>
          </p:nvGrpSpPr>
          <p:grpSpPr bwMode="auto">
            <a:xfrm>
              <a:off x="912" y="3239"/>
              <a:ext cx="1339" cy="257"/>
              <a:chOff x="912" y="3239"/>
              <a:chExt cx="1339" cy="257"/>
            </a:xfrm>
          </p:grpSpPr>
          <p:pic>
            <p:nvPicPr>
              <p:cNvPr id="35" name="Picture 112" descr="B12_1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35" y="3239"/>
                <a:ext cx="416" cy="2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36" name="Group 113"/>
              <p:cNvGrpSpPr>
                <a:grpSpLocks/>
              </p:cNvGrpSpPr>
              <p:nvPr/>
            </p:nvGrpSpPr>
            <p:grpSpPr bwMode="auto">
              <a:xfrm>
                <a:off x="912" y="3242"/>
                <a:ext cx="596" cy="254"/>
                <a:chOff x="912" y="3242"/>
                <a:chExt cx="596" cy="254"/>
              </a:xfrm>
            </p:grpSpPr>
            <p:pic>
              <p:nvPicPr>
                <p:cNvPr id="37" name="Picture 114" descr="j0232769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-5400000">
                  <a:off x="967" y="3187"/>
                  <a:ext cx="200" cy="310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</p:pic>
            <p:sp>
              <p:nvSpPr>
                <p:cNvPr id="38" name="Text Box 115"/>
                <p:cNvSpPr txBox="1">
                  <a:spLocks noChangeArrowheads="1"/>
                </p:cNvSpPr>
                <p:nvPr/>
              </p:nvSpPr>
              <p:spPr bwMode="auto">
                <a:xfrm>
                  <a:off x="1222" y="3275"/>
                  <a:ext cx="286" cy="2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C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22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 anchorCtr="1">
                  <a:spAutoFit/>
                </a:bodyPr>
                <a:lstStyle>
                  <a:lvl1pPr marL="584200" indent="-584200"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>
                    <a:spcBef>
                      <a:spcPct val="50000"/>
                    </a:spcBef>
                  </a:pPr>
                  <a:r>
                    <a:rPr lang="en-US" altLang="ko-KR" sz="1200" b="0">
                      <a:latin typeface="+mn-lt"/>
                      <a:ea typeface="굴림" pitchFamily="34" charset="-127"/>
                    </a:rPr>
                    <a:t>12</a:t>
                  </a:r>
                  <a:endParaRPr lang="ru-RU" altLang="ru-RU" sz="1200" b="0">
                    <a:latin typeface="+mn-lt"/>
                  </a:endParaRPr>
                </a:p>
              </p:txBody>
            </p:sp>
          </p:grpSp>
        </p:grpSp>
        <p:grpSp>
          <p:nvGrpSpPr>
            <p:cNvPr id="20" name="Group 116"/>
            <p:cNvGrpSpPr>
              <a:grpSpLocks/>
            </p:cNvGrpSpPr>
            <p:nvPr/>
          </p:nvGrpSpPr>
          <p:grpSpPr bwMode="auto">
            <a:xfrm>
              <a:off x="912" y="3442"/>
              <a:ext cx="2105" cy="256"/>
              <a:chOff x="912" y="3442"/>
              <a:chExt cx="2105" cy="256"/>
            </a:xfrm>
          </p:grpSpPr>
          <p:pic>
            <p:nvPicPr>
              <p:cNvPr id="31" name="Picture 117" descr="B12_1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01" y="3442"/>
                <a:ext cx="416" cy="2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32" name="Group 118"/>
              <p:cNvGrpSpPr>
                <a:grpSpLocks/>
              </p:cNvGrpSpPr>
              <p:nvPr/>
            </p:nvGrpSpPr>
            <p:grpSpPr bwMode="auto">
              <a:xfrm>
                <a:off x="912" y="3442"/>
                <a:ext cx="596" cy="256"/>
                <a:chOff x="912" y="3442"/>
                <a:chExt cx="596" cy="256"/>
              </a:xfrm>
            </p:grpSpPr>
            <p:pic>
              <p:nvPicPr>
                <p:cNvPr id="33" name="Picture 119" descr="j0232769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-5400000">
                  <a:off x="967" y="3387"/>
                  <a:ext cx="200" cy="310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</p:pic>
            <p:sp>
              <p:nvSpPr>
                <p:cNvPr id="34" name="Text Box 120"/>
                <p:cNvSpPr txBox="1">
                  <a:spLocks noChangeArrowheads="1"/>
                </p:cNvSpPr>
                <p:nvPr/>
              </p:nvSpPr>
              <p:spPr bwMode="auto">
                <a:xfrm>
                  <a:off x="1221" y="3477"/>
                  <a:ext cx="287" cy="2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C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22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 anchorCtr="1">
                  <a:spAutoFit/>
                </a:bodyPr>
                <a:lstStyle>
                  <a:lvl1pPr marL="584200" indent="-584200"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>
                    <a:spcBef>
                      <a:spcPct val="50000"/>
                    </a:spcBef>
                  </a:pPr>
                  <a:r>
                    <a:rPr lang="en-US" altLang="ko-KR" sz="1200" b="0">
                      <a:latin typeface="+mn-lt"/>
                      <a:ea typeface="굴림" pitchFamily="34" charset="-127"/>
                    </a:rPr>
                    <a:t>13</a:t>
                  </a:r>
                  <a:endParaRPr lang="ru-RU" altLang="ru-RU" sz="1200" b="0">
                    <a:latin typeface="+mn-lt"/>
                  </a:endParaRPr>
                </a:p>
              </p:txBody>
            </p:sp>
          </p:grpSp>
        </p:grpSp>
        <p:grpSp>
          <p:nvGrpSpPr>
            <p:cNvPr id="21" name="Group 121"/>
            <p:cNvGrpSpPr>
              <a:grpSpLocks/>
            </p:cNvGrpSpPr>
            <p:nvPr/>
          </p:nvGrpSpPr>
          <p:grpSpPr bwMode="auto">
            <a:xfrm>
              <a:off x="912" y="3642"/>
              <a:ext cx="2870" cy="257"/>
              <a:chOff x="912" y="3642"/>
              <a:chExt cx="2870" cy="257"/>
            </a:xfrm>
          </p:grpSpPr>
          <p:pic>
            <p:nvPicPr>
              <p:cNvPr id="27" name="Picture 122" descr="B12_1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66" y="3642"/>
                <a:ext cx="416" cy="2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28" name="Group 123"/>
              <p:cNvGrpSpPr>
                <a:grpSpLocks/>
              </p:cNvGrpSpPr>
              <p:nvPr/>
            </p:nvGrpSpPr>
            <p:grpSpPr bwMode="auto">
              <a:xfrm>
                <a:off x="912" y="3642"/>
                <a:ext cx="596" cy="257"/>
                <a:chOff x="912" y="3642"/>
                <a:chExt cx="596" cy="257"/>
              </a:xfrm>
            </p:grpSpPr>
            <p:pic>
              <p:nvPicPr>
                <p:cNvPr id="29" name="Picture 124" descr="j0232769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-5400000">
                  <a:off x="967" y="3587"/>
                  <a:ext cx="200" cy="310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</p:pic>
            <p:sp>
              <p:nvSpPr>
                <p:cNvPr id="30" name="Text Box 125"/>
                <p:cNvSpPr txBox="1">
                  <a:spLocks noChangeArrowheads="1"/>
                </p:cNvSpPr>
                <p:nvPr/>
              </p:nvSpPr>
              <p:spPr bwMode="auto">
                <a:xfrm>
                  <a:off x="1221" y="3678"/>
                  <a:ext cx="287" cy="2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C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22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 anchorCtr="1">
                  <a:spAutoFit/>
                </a:bodyPr>
                <a:lstStyle>
                  <a:lvl1pPr marL="584200" indent="-584200"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>
                    <a:spcBef>
                      <a:spcPct val="50000"/>
                    </a:spcBef>
                  </a:pPr>
                  <a:r>
                    <a:rPr lang="en-US" altLang="ko-KR" sz="1200" b="0">
                      <a:latin typeface="+mn-lt"/>
                      <a:ea typeface="굴림" pitchFamily="34" charset="-127"/>
                    </a:rPr>
                    <a:t>14</a:t>
                  </a:r>
                  <a:endParaRPr lang="ru-RU" altLang="ru-RU" sz="1200" b="0">
                    <a:latin typeface="+mn-lt"/>
                  </a:endParaRPr>
                </a:p>
              </p:txBody>
            </p:sp>
          </p:grpSp>
        </p:grpSp>
        <p:grpSp>
          <p:nvGrpSpPr>
            <p:cNvPr id="22" name="Group 126"/>
            <p:cNvGrpSpPr>
              <a:grpSpLocks/>
            </p:cNvGrpSpPr>
            <p:nvPr/>
          </p:nvGrpSpPr>
          <p:grpSpPr bwMode="auto">
            <a:xfrm>
              <a:off x="912" y="3842"/>
              <a:ext cx="3635" cy="259"/>
              <a:chOff x="912" y="3842"/>
              <a:chExt cx="3635" cy="259"/>
            </a:xfrm>
          </p:grpSpPr>
          <p:pic>
            <p:nvPicPr>
              <p:cNvPr id="23" name="Picture 127" descr="B12_1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31" y="3842"/>
                <a:ext cx="416" cy="2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24" name="Group 128"/>
              <p:cNvGrpSpPr>
                <a:grpSpLocks/>
              </p:cNvGrpSpPr>
              <p:nvPr/>
            </p:nvGrpSpPr>
            <p:grpSpPr bwMode="auto">
              <a:xfrm>
                <a:off x="912" y="3842"/>
                <a:ext cx="596" cy="259"/>
                <a:chOff x="912" y="3842"/>
                <a:chExt cx="596" cy="259"/>
              </a:xfrm>
            </p:grpSpPr>
            <p:pic>
              <p:nvPicPr>
                <p:cNvPr id="25" name="Picture 129" descr="j0232769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-5400000">
                  <a:off x="967" y="3787"/>
                  <a:ext cx="200" cy="310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</p:pic>
            <p:sp>
              <p:nvSpPr>
                <p:cNvPr id="26" name="Text Box 130"/>
                <p:cNvSpPr txBox="1">
                  <a:spLocks noChangeArrowheads="1"/>
                </p:cNvSpPr>
                <p:nvPr/>
              </p:nvSpPr>
              <p:spPr bwMode="auto">
                <a:xfrm>
                  <a:off x="1222" y="3880"/>
                  <a:ext cx="286" cy="2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C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22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 anchorCtr="1">
                  <a:spAutoFit/>
                </a:bodyPr>
                <a:lstStyle>
                  <a:lvl1pPr marL="584200" indent="-584200"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spcBef>
                      <a:spcPct val="0"/>
                    </a:spcBef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>
                    <a:spcBef>
                      <a:spcPct val="50000"/>
                    </a:spcBef>
                  </a:pPr>
                  <a:r>
                    <a:rPr lang="en-US" altLang="ko-KR" sz="1200" b="0">
                      <a:latin typeface="+mn-lt"/>
                      <a:ea typeface="굴림" pitchFamily="34" charset="-127"/>
                    </a:rPr>
                    <a:t>15</a:t>
                  </a:r>
                  <a:endParaRPr lang="ru-RU" altLang="ru-RU" sz="1200" b="0">
                    <a:latin typeface="+mn-lt"/>
                  </a:endParaRPr>
                </a:p>
              </p:txBody>
            </p:sp>
          </p:grpSp>
        </p:grpSp>
      </p:grpSp>
      <p:sp>
        <p:nvSpPr>
          <p:cNvPr id="130" name="Text Box 132"/>
          <p:cNvSpPr txBox="1">
            <a:spLocks noChangeArrowheads="1"/>
          </p:cNvSpPr>
          <p:nvPr/>
        </p:nvSpPr>
        <p:spPr bwMode="auto">
          <a:xfrm>
            <a:off x="5154613" y="927100"/>
            <a:ext cx="3989387" cy="4649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Ctr="1">
            <a:spAutoFit/>
          </a:bodyPr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1200"/>
              </a:spcBef>
            </a:pPr>
            <a:r>
              <a:rPr lang="en-US" altLang="ko-KR" sz="3200" b="0" dirty="0" smtClean="0">
                <a:latin typeface="+mn-lt"/>
                <a:ea typeface="굴림" pitchFamily="34" charset="-127"/>
              </a:rPr>
              <a:t>Properties for </a:t>
            </a:r>
            <a:r>
              <a:rPr lang="en-US" altLang="ko-KR" sz="3200" b="0" dirty="0">
                <a:latin typeface="+mn-lt"/>
                <a:ea typeface="굴림" pitchFamily="34" charset="-127"/>
              </a:rPr>
              <a:t>N users 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ko-KR" sz="3200" dirty="0">
                <a:latin typeface="+mn-lt"/>
                <a:ea typeface="굴림" pitchFamily="34" charset="-127"/>
              </a:rPr>
              <a:t>2</a:t>
            </a:r>
            <a:r>
              <a:rPr lang="en-US" altLang="ko-KR" sz="3200" baseline="50000" dirty="0">
                <a:latin typeface="+mn-lt"/>
                <a:ea typeface="굴림" pitchFamily="34" charset="-127"/>
              </a:rPr>
              <a:t>N</a:t>
            </a:r>
            <a:r>
              <a:rPr lang="en-US" altLang="ko-KR" sz="3200" dirty="0">
                <a:latin typeface="+mn-lt"/>
                <a:ea typeface="굴림" pitchFamily="34" charset="-127"/>
              </a:rPr>
              <a:t> -1</a:t>
            </a:r>
            <a:r>
              <a:rPr lang="en-US" altLang="ko-KR" sz="3200" b="0" dirty="0">
                <a:latin typeface="+mn-lt"/>
                <a:ea typeface="굴림" pitchFamily="34" charset="-127"/>
              </a:rPr>
              <a:t> keys in </a:t>
            </a:r>
            <a:r>
              <a:rPr lang="en-US" altLang="ko-KR" sz="3200" b="0" dirty="0" smtClean="0">
                <a:latin typeface="+mn-lt"/>
                <a:ea typeface="굴림" pitchFamily="34" charset="-127"/>
              </a:rPr>
              <a:t>total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ko-KR" sz="3200" dirty="0" smtClean="0">
                <a:latin typeface="+mn-lt"/>
                <a:ea typeface="굴림" pitchFamily="34" charset="-127"/>
              </a:rPr>
              <a:t>2</a:t>
            </a:r>
            <a:r>
              <a:rPr lang="en-US" altLang="ko-KR" sz="3200" baseline="50000" dirty="0" smtClean="0">
                <a:latin typeface="+mn-lt"/>
                <a:ea typeface="굴림" pitchFamily="34" charset="-127"/>
              </a:rPr>
              <a:t>N-1</a:t>
            </a:r>
            <a:r>
              <a:rPr lang="en-US" altLang="ko-KR" sz="3200" b="0" dirty="0" smtClean="0">
                <a:latin typeface="+mn-lt"/>
                <a:ea typeface="굴림" pitchFamily="34" charset="-127"/>
              </a:rPr>
              <a:t> </a:t>
            </a:r>
            <a:r>
              <a:rPr lang="en-US" altLang="ko-KR" sz="3200" b="0" dirty="0">
                <a:latin typeface="+mn-lt"/>
                <a:ea typeface="굴림" pitchFamily="34" charset="-127"/>
              </a:rPr>
              <a:t>keys for every </a:t>
            </a:r>
            <a:r>
              <a:rPr lang="en-US" altLang="ko-KR" sz="3200" b="0" dirty="0" smtClean="0">
                <a:latin typeface="+mn-lt"/>
                <a:ea typeface="굴림" pitchFamily="34" charset="-127"/>
              </a:rPr>
              <a:t>user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ko-KR" sz="3200" dirty="0" smtClean="0">
                <a:latin typeface="+mn-lt"/>
                <a:ea typeface="굴림" pitchFamily="34" charset="-127"/>
              </a:rPr>
              <a:t>1 </a:t>
            </a:r>
            <a:r>
              <a:rPr lang="en-US" altLang="ko-KR" sz="3200" dirty="0">
                <a:latin typeface="+mn-lt"/>
                <a:ea typeface="굴림" pitchFamily="34" charset="-127"/>
              </a:rPr>
              <a:t>KEK</a:t>
            </a:r>
            <a:r>
              <a:rPr lang="en-US" altLang="ko-KR" sz="3200" b="0" dirty="0">
                <a:latin typeface="+mn-lt"/>
                <a:ea typeface="굴림" pitchFamily="34" charset="-127"/>
              </a:rPr>
              <a:t> to handle any configuration of revoked users</a:t>
            </a:r>
          </a:p>
          <a:p>
            <a:pPr algn="r">
              <a:spcBef>
                <a:spcPct val="50000"/>
              </a:spcBef>
              <a:buFont typeface="Wingdings" pitchFamily="2" charset="2"/>
              <a:buChar char="n"/>
            </a:pPr>
            <a:endParaRPr lang="ru-RU" altLang="ru-RU" sz="2800" b="0" dirty="0">
              <a:latin typeface="+mn-lt"/>
            </a:endParaRPr>
          </a:p>
        </p:txBody>
      </p:sp>
      <p:sp>
        <p:nvSpPr>
          <p:cNvPr id="131" name="Text Box 133"/>
          <p:cNvSpPr txBox="1">
            <a:spLocks noChangeArrowheads="1"/>
          </p:cNvSpPr>
          <p:nvPr/>
        </p:nvSpPr>
        <p:spPr bwMode="auto">
          <a:xfrm>
            <a:off x="650875" y="5694363"/>
            <a:ext cx="7939088" cy="71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Ctr="1">
            <a:spAutoFit/>
          </a:bodyPr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ko-KR" sz="4000" b="1" dirty="0">
                <a:latin typeface="+mn-lt"/>
                <a:ea typeface="굴림" pitchFamily="34" charset="-127"/>
              </a:rPr>
              <a:t>Limitation: in practice N ≤ 20</a:t>
            </a:r>
            <a:endParaRPr lang="ru-RU" altLang="ru-RU" sz="4000" b="1" dirty="0">
              <a:latin typeface="+mn-lt"/>
            </a:endParaRPr>
          </a:p>
        </p:txBody>
      </p:sp>
      <p:sp>
        <p:nvSpPr>
          <p:cNvPr id="133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0" y="6520259"/>
            <a:ext cx="9144000" cy="36512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Alexey Urivskiy                                                                                                            ACCT'2014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581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750888"/>
          </a:xfrm>
        </p:spPr>
        <p:txBody>
          <a:bodyPr>
            <a:noAutofit/>
          </a:bodyPr>
          <a:lstStyle/>
          <a:p>
            <a:r>
              <a:rPr lang="en-US" altLang="ko-KR" b="1" dirty="0" smtClean="0">
                <a:latin typeface="+mn-lt"/>
                <a:ea typeface="굴림" pitchFamily="34" charset="-127"/>
              </a:rPr>
              <a:t>Approach</a:t>
            </a:r>
            <a:endParaRPr lang="ru-RU" altLang="ru-RU" b="1" dirty="0">
              <a:latin typeface="+mn-lt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31788" y="1417638"/>
            <a:ext cx="8480425" cy="4043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4000" dirty="0">
                <a:ea typeface="굴림" pitchFamily="34" charset="-127"/>
              </a:rPr>
              <a:t>Partition users into </a:t>
            </a:r>
            <a:r>
              <a:rPr lang="en-US" altLang="ko-KR" sz="4000" b="1" dirty="0">
                <a:solidFill>
                  <a:srgbClr val="0070C0"/>
                </a:solidFill>
                <a:ea typeface="굴림" pitchFamily="34" charset="-127"/>
              </a:rPr>
              <a:t>small </a:t>
            </a:r>
            <a:r>
              <a:rPr lang="en-US" altLang="ko-KR" sz="4000" b="1" dirty="0" smtClean="0">
                <a:solidFill>
                  <a:srgbClr val="0070C0"/>
                </a:solidFill>
                <a:ea typeface="굴림" pitchFamily="34" charset="-127"/>
              </a:rPr>
              <a:t>group</a:t>
            </a:r>
            <a:r>
              <a:rPr lang="en-US" altLang="ko-KR" sz="4000" dirty="0" smtClean="0">
                <a:ea typeface="굴림" pitchFamily="34" charset="-127"/>
              </a:rPr>
              <a:t>.</a:t>
            </a:r>
            <a:endParaRPr lang="en-US" altLang="ko-KR" sz="4000" dirty="0">
              <a:ea typeface="굴림" pitchFamily="34" charset="-127"/>
            </a:endParaRPr>
          </a:p>
          <a:p>
            <a:r>
              <a:rPr lang="en-US" altLang="ko-KR" sz="4000" dirty="0" smtClean="0">
                <a:ea typeface="굴림" pitchFamily="34" charset="-127"/>
              </a:rPr>
              <a:t>Apply </a:t>
            </a:r>
            <a:r>
              <a:rPr lang="en-US" altLang="ko-KR" sz="4000" dirty="0">
                <a:ea typeface="굴림" pitchFamily="34" charset="-127"/>
              </a:rPr>
              <a:t>the </a:t>
            </a:r>
            <a:r>
              <a:rPr lang="en-US" altLang="ko-KR" sz="4000" b="1" dirty="0">
                <a:solidFill>
                  <a:srgbClr val="0070C0"/>
                </a:solidFill>
                <a:ea typeface="굴림" pitchFamily="34" charset="-127"/>
              </a:rPr>
              <a:t>trivial </a:t>
            </a:r>
            <a:r>
              <a:rPr lang="en-US" altLang="ko-KR" sz="4000" b="1" dirty="0" smtClean="0">
                <a:solidFill>
                  <a:srgbClr val="0070C0"/>
                </a:solidFill>
                <a:ea typeface="굴림" pitchFamily="34" charset="-127"/>
              </a:rPr>
              <a:t>scheme</a:t>
            </a:r>
            <a:r>
              <a:rPr lang="en-US" altLang="ko-KR" sz="4000" dirty="0" smtClean="0">
                <a:ea typeface="굴림" pitchFamily="34" charset="-127"/>
              </a:rPr>
              <a:t> </a:t>
            </a:r>
            <a:r>
              <a:rPr lang="en-US" altLang="ko-KR" sz="4000" dirty="0">
                <a:ea typeface="굴림" pitchFamily="34" charset="-127"/>
              </a:rPr>
              <a:t/>
            </a:r>
            <a:br>
              <a:rPr lang="en-US" altLang="ko-KR" sz="4000" dirty="0">
                <a:ea typeface="굴림" pitchFamily="34" charset="-127"/>
              </a:rPr>
            </a:br>
            <a:r>
              <a:rPr lang="en-US" altLang="ko-KR" sz="4000" dirty="0">
                <a:ea typeface="굴림" pitchFamily="34" charset="-127"/>
              </a:rPr>
              <a:t>t</a:t>
            </a:r>
            <a:r>
              <a:rPr lang="en-US" altLang="ko-KR" sz="4000" dirty="0" smtClean="0">
                <a:ea typeface="굴림" pitchFamily="34" charset="-127"/>
              </a:rPr>
              <a:t>o </a:t>
            </a:r>
            <a:r>
              <a:rPr lang="en-US" altLang="ko-KR" sz="4000" dirty="0">
                <a:ea typeface="굴림" pitchFamily="34" charset="-127"/>
              </a:rPr>
              <a:t>every </a:t>
            </a:r>
            <a:r>
              <a:rPr lang="en-US" altLang="ko-KR" sz="4000" dirty="0" smtClean="0">
                <a:ea typeface="굴림" pitchFamily="34" charset="-127"/>
              </a:rPr>
              <a:t>group.</a:t>
            </a:r>
          </a:p>
          <a:p>
            <a:r>
              <a:rPr lang="en-US" altLang="ko-KR" sz="4000" dirty="0" smtClean="0">
                <a:ea typeface="굴림" pitchFamily="34" charset="-127"/>
              </a:rPr>
              <a:t>Apply a </a:t>
            </a:r>
            <a:r>
              <a:rPr lang="en-US" altLang="ko-KR" sz="4000" b="1" dirty="0">
                <a:solidFill>
                  <a:srgbClr val="0070C0"/>
                </a:solidFill>
                <a:ea typeface="굴림" pitchFamily="34" charset="-127"/>
              </a:rPr>
              <a:t>logical </a:t>
            </a:r>
            <a:r>
              <a:rPr lang="en-US" altLang="ko-KR" sz="4000" b="1" dirty="0" smtClean="0">
                <a:solidFill>
                  <a:srgbClr val="0070C0"/>
                </a:solidFill>
                <a:ea typeface="굴림" pitchFamily="34" charset="-127"/>
              </a:rPr>
              <a:t>hierarchy to group of users</a:t>
            </a:r>
            <a:r>
              <a:rPr lang="en-US" altLang="ko-KR" sz="4000" b="1" dirty="0" smtClean="0">
                <a:ea typeface="굴림" pitchFamily="34" charset="-127"/>
              </a:rPr>
              <a:t> – a tree-like construction</a:t>
            </a:r>
            <a:r>
              <a:rPr lang="ru-RU" altLang="ko-KR" sz="4000" dirty="0" smtClean="0">
                <a:ea typeface="굴림" pitchFamily="34" charset="-127"/>
              </a:rPr>
              <a:t>.</a:t>
            </a:r>
            <a:endParaRPr lang="en-US" altLang="ko-KR" sz="4000" b="1" dirty="0" smtClean="0">
              <a:ea typeface="굴림" pitchFamily="34" charset="-127"/>
            </a:endParaRPr>
          </a:p>
          <a:p>
            <a:endParaRPr lang="ru-RU" altLang="ru-RU" dirty="0">
              <a:solidFill>
                <a:srgbClr val="66FF33"/>
              </a:solidFill>
            </a:endParaRPr>
          </a:p>
        </p:txBody>
      </p:sp>
      <p:sp>
        <p:nvSpPr>
          <p:cNvPr id="5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0" y="6520259"/>
            <a:ext cx="9144000" cy="36512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Alexey Urivskiy                                                                                                            ACCT'2014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52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750888"/>
          </a:xfrm>
        </p:spPr>
        <p:txBody>
          <a:bodyPr>
            <a:noAutofit/>
          </a:bodyPr>
          <a:lstStyle/>
          <a:p>
            <a:r>
              <a:rPr lang="en-US" altLang="ko-KR" b="1" dirty="0">
                <a:ea typeface="굴림" pitchFamily="34" charset="-127"/>
              </a:rPr>
              <a:t>Hierarchy Example - 24 users</a:t>
            </a:r>
            <a:endParaRPr lang="ru-RU" altLang="ru-RU" b="1" dirty="0"/>
          </a:p>
        </p:txBody>
      </p:sp>
      <p:cxnSp>
        <p:nvCxnSpPr>
          <p:cNvPr id="3" name="AutoShape 4"/>
          <p:cNvCxnSpPr>
            <a:cxnSpLocks noChangeShapeType="1"/>
            <a:stCxn id="130" idx="3"/>
            <a:endCxn id="29" idx="0"/>
          </p:cNvCxnSpPr>
          <p:nvPr/>
        </p:nvCxnSpPr>
        <p:spPr bwMode="auto">
          <a:xfrm flipH="1">
            <a:off x="2720975" y="2270125"/>
            <a:ext cx="2003425" cy="909638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" name="AutoShape 5"/>
          <p:cNvCxnSpPr>
            <a:cxnSpLocks noChangeShapeType="1"/>
            <a:stCxn id="130" idx="3"/>
            <a:endCxn id="89" idx="0"/>
          </p:cNvCxnSpPr>
          <p:nvPr/>
        </p:nvCxnSpPr>
        <p:spPr bwMode="auto">
          <a:xfrm>
            <a:off x="4724400" y="2270125"/>
            <a:ext cx="2451100" cy="911225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115888" y="1270000"/>
            <a:ext cx="3330575" cy="944563"/>
          </a:xfrm>
          <a:prstGeom prst="wedgeRectCallout">
            <a:avLst>
              <a:gd name="adj1" fmla="val 75213"/>
              <a:gd name="adj2" fmla="val 4620"/>
            </a:avLst>
          </a:prstGeom>
          <a:noFill/>
          <a:ln w="222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46800" rIns="36000" bIns="46800" anchor="ctr"/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en-US" altLang="ko-KR" b="1">
                <a:latin typeface="+mn-lt"/>
                <a:ea typeface="굴림" pitchFamily="34" charset="-127"/>
              </a:rPr>
              <a:t>Binary cube (keys) </a:t>
            </a:r>
            <a:br>
              <a:rPr lang="en-US" altLang="ko-KR" b="1">
                <a:latin typeface="+mn-lt"/>
                <a:ea typeface="굴림" pitchFamily="34" charset="-127"/>
              </a:rPr>
            </a:br>
            <a:r>
              <a:rPr lang="en-US" altLang="ko-KR" b="1">
                <a:latin typeface="+mn-lt"/>
                <a:ea typeface="굴림" pitchFamily="34" charset="-127"/>
              </a:rPr>
              <a:t>for 2 (virtual) users</a:t>
            </a:r>
            <a:endParaRPr lang="ru-RU" altLang="ru-RU" b="1">
              <a:latin typeface="+mn-lt"/>
            </a:endParaRPr>
          </a:p>
        </p:txBody>
      </p:sp>
      <p:sp>
        <p:nvSpPr>
          <p:cNvPr id="6" name="AutoShape 70"/>
          <p:cNvSpPr>
            <a:spLocks noChangeArrowheads="1"/>
          </p:cNvSpPr>
          <p:nvPr/>
        </p:nvSpPr>
        <p:spPr bwMode="auto">
          <a:xfrm>
            <a:off x="115888" y="1268413"/>
            <a:ext cx="3330575" cy="944562"/>
          </a:xfrm>
          <a:prstGeom prst="wedgeRectCallout">
            <a:avLst>
              <a:gd name="adj1" fmla="val 23880"/>
              <a:gd name="adj2" fmla="val 150000"/>
            </a:avLst>
          </a:prstGeom>
          <a:noFill/>
          <a:ln w="222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46800" rIns="36000" bIns="46800" anchor="ctr"/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en-US" altLang="ko-KR" b="1" dirty="0">
                <a:latin typeface="+mn-lt"/>
                <a:ea typeface="굴림" pitchFamily="34" charset="-127"/>
              </a:rPr>
              <a:t>Binary cube (keys) </a:t>
            </a:r>
            <a:br>
              <a:rPr lang="en-US" altLang="ko-KR" b="1" dirty="0">
                <a:latin typeface="+mn-lt"/>
                <a:ea typeface="굴림" pitchFamily="34" charset="-127"/>
              </a:rPr>
            </a:br>
            <a:r>
              <a:rPr lang="en-US" altLang="ko-KR" b="1" dirty="0">
                <a:latin typeface="+mn-lt"/>
                <a:ea typeface="굴림" pitchFamily="34" charset="-127"/>
              </a:rPr>
              <a:t>for 3 (virtual) users</a:t>
            </a:r>
            <a:endParaRPr lang="ru-RU" altLang="ru-RU" b="1" dirty="0">
              <a:latin typeface="+mn-lt"/>
            </a:endParaRPr>
          </a:p>
        </p:txBody>
      </p:sp>
      <p:sp>
        <p:nvSpPr>
          <p:cNvPr id="7" name="AutoShape 71"/>
          <p:cNvSpPr>
            <a:spLocks noChangeArrowheads="1"/>
          </p:cNvSpPr>
          <p:nvPr/>
        </p:nvSpPr>
        <p:spPr bwMode="auto">
          <a:xfrm>
            <a:off x="115888" y="1268413"/>
            <a:ext cx="3330575" cy="944562"/>
          </a:xfrm>
          <a:prstGeom prst="wedgeRectCallout">
            <a:avLst>
              <a:gd name="adj1" fmla="val -23880"/>
              <a:gd name="adj2" fmla="val 330843"/>
            </a:avLst>
          </a:prstGeom>
          <a:noFill/>
          <a:ln w="222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46800" rIns="36000" bIns="46800" anchor="ctr"/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en-US" altLang="ko-KR" b="1" dirty="0">
                <a:latin typeface="+mn-lt"/>
                <a:ea typeface="굴림" pitchFamily="34" charset="-127"/>
              </a:rPr>
              <a:t>Binary cube (keys) </a:t>
            </a:r>
            <a:br>
              <a:rPr lang="en-US" altLang="ko-KR" b="1" dirty="0">
                <a:latin typeface="+mn-lt"/>
                <a:ea typeface="굴림" pitchFamily="34" charset="-127"/>
              </a:rPr>
            </a:br>
            <a:r>
              <a:rPr lang="en-US" altLang="ko-KR" b="1" dirty="0">
                <a:latin typeface="+mn-lt"/>
                <a:ea typeface="굴림" pitchFamily="34" charset="-127"/>
              </a:rPr>
              <a:t>for 4 users</a:t>
            </a:r>
            <a:endParaRPr lang="ru-RU" altLang="ru-RU" b="1" dirty="0">
              <a:latin typeface="+mn-lt"/>
            </a:endParaRPr>
          </a:p>
        </p:txBody>
      </p:sp>
      <p:sp>
        <p:nvSpPr>
          <p:cNvPr id="8" name="AutoShape 72"/>
          <p:cNvSpPr>
            <a:spLocks noChangeArrowheads="1"/>
          </p:cNvSpPr>
          <p:nvPr/>
        </p:nvSpPr>
        <p:spPr bwMode="auto">
          <a:xfrm>
            <a:off x="115888" y="1270000"/>
            <a:ext cx="3330575" cy="944563"/>
          </a:xfrm>
          <a:prstGeom prst="wedgeRectCallout">
            <a:avLst>
              <a:gd name="adj1" fmla="val -43806"/>
              <a:gd name="adj2" fmla="val 456384"/>
            </a:avLst>
          </a:prstGeom>
          <a:noFill/>
          <a:ln w="222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46800" rIns="36000" bIns="46800" anchor="ctr"/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30000"/>
              </a:spcBef>
            </a:pPr>
            <a:r>
              <a:rPr lang="en-US" altLang="ko-KR" b="1">
                <a:latin typeface="+mn-lt"/>
                <a:ea typeface="굴림" pitchFamily="34" charset="-127"/>
              </a:rPr>
              <a:t>User</a:t>
            </a:r>
            <a:endParaRPr lang="ru-RU" altLang="ru-RU" b="1">
              <a:latin typeface="+mn-lt"/>
            </a:endParaRPr>
          </a:p>
        </p:txBody>
      </p:sp>
      <p:cxnSp>
        <p:nvCxnSpPr>
          <p:cNvPr id="9" name="AutoShape 63"/>
          <p:cNvCxnSpPr>
            <a:cxnSpLocks noChangeShapeType="1"/>
            <a:stCxn id="29" idx="3"/>
            <a:endCxn id="20" idx="0"/>
          </p:cNvCxnSpPr>
          <p:nvPr/>
        </p:nvCxnSpPr>
        <p:spPr bwMode="auto">
          <a:xfrm flipH="1">
            <a:off x="1027113" y="4056063"/>
            <a:ext cx="1481137" cy="801687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AutoShape 64"/>
          <p:cNvCxnSpPr>
            <a:cxnSpLocks noChangeShapeType="1"/>
            <a:stCxn id="29" idx="3"/>
            <a:endCxn id="45" idx="0"/>
          </p:cNvCxnSpPr>
          <p:nvPr/>
        </p:nvCxnSpPr>
        <p:spPr bwMode="auto">
          <a:xfrm>
            <a:off x="2508250" y="4056063"/>
            <a:ext cx="3175" cy="801687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AutoShape 65"/>
          <p:cNvCxnSpPr>
            <a:cxnSpLocks noChangeShapeType="1"/>
            <a:stCxn id="29" idx="3"/>
            <a:endCxn id="61" idx="0"/>
          </p:cNvCxnSpPr>
          <p:nvPr/>
        </p:nvCxnSpPr>
        <p:spPr bwMode="auto">
          <a:xfrm>
            <a:off x="2508250" y="4056063"/>
            <a:ext cx="1489075" cy="801687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Oval 7"/>
          <p:cNvSpPr>
            <a:spLocks noChangeAspect="1" noChangeArrowheads="1"/>
          </p:cNvSpPr>
          <p:nvPr/>
        </p:nvSpPr>
        <p:spPr bwMode="auto">
          <a:xfrm>
            <a:off x="161925" y="6043613"/>
            <a:ext cx="331788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13" name="Oval 8"/>
          <p:cNvSpPr>
            <a:spLocks noChangeAspect="1" noChangeArrowheads="1"/>
          </p:cNvSpPr>
          <p:nvPr/>
        </p:nvSpPr>
        <p:spPr bwMode="auto">
          <a:xfrm>
            <a:off x="528638" y="60436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14" name="Oval 9"/>
          <p:cNvSpPr>
            <a:spLocks noChangeAspect="1" noChangeArrowheads="1"/>
          </p:cNvSpPr>
          <p:nvPr/>
        </p:nvSpPr>
        <p:spPr bwMode="auto">
          <a:xfrm>
            <a:off x="895350" y="6043613"/>
            <a:ext cx="331788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15" name="Oval 10"/>
          <p:cNvSpPr>
            <a:spLocks noChangeAspect="1" noChangeArrowheads="1"/>
          </p:cNvSpPr>
          <p:nvPr/>
        </p:nvSpPr>
        <p:spPr bwMode="auto">
          <a:xfrm>
            <a:off x="1262063" y="60436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cxnSp>
        <p:nvCxnSpPr>
          <p:cNvPr id="16" name="AutoShape 13"/>
          <p:cNvCxnSpPr>
            <a:cxnSpLocks noChangeShapeType="1"/>
            <a:stCxn id="20" idx="3"/>
            <a:endCxn id="12" idx="0"/>
          </p:cNvCxnSpPr>
          <p:nvPr/>
        </p:nvCxnSpPr>
        <p:spPr bwMode="auto">
          <a:xfrm flipH="1">
            <a:off x="328613" y="5480050"/>
            <a:ext cx="549275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AutoShape 14"/>
          <p:cNvCxnSpPr>
            <a:cxnSpLocks noChangeShapeType="1"/>
            <a:stCxn id="20" idx="3"/>
            <a:endCxn id="13" idx="0"/>
          </p:cNvCxnSpPr>
          <p:nvPr/>
        </p:nvCxnSpPr>
        <p:spPr bwMode="auto">
          <a:xfrm flipH="1">
            <a:off x="695325" y="5480050"/>
            <a:ext cx="182563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AutoShape 15"/>
          <p:cNvCxnSpPr>
            <a:cxnSpLocks noChangeShapeType="1"/>
            <a:stCxn id="20" idx="3"/>
            <a:endCxn id="14" idx="0"/>
          </p:cNvCxnSpPr>
          <p:nvPr/>
        </p:nvCxnSpPr>
        <p:spPr bwMode="auto">
          <a:xfrm>
            <a:off x="877888" y="5480050"/>
            <a:ext cx="184150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AutoShape 16"/>
          <p:cNvCxnSpPr>
            <a:cxnSpLocks noChangeShapeType="1"/>
            <a:stCxn id="20" idx="3"/>
            <a:endCxn id="15" idx="0"/>
          </p:cNvCxnSpPr>
          <p:nvPr/>
        </p:nvCxnSpPr>
        <p:spPr bwMode="auto">
          <a:xfrm>
            <a:off x="877888" y="5480050"/>
            <a:ext cx="550862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AutoShape 11"/>
          <p:cNvSpPr>
            <a:spLocks noChangeAspect="1" noChangeArrowheads="1"/>
          </p:cNvSpPr>
          <p:nvPr/>
        </p:nvSpPr>
        <p:spPr bwMode="auto">
          <a:xfrm>
            <a:off x="650875" y="4868863"/>
            <a:ext cx="603250" cy="600075"/>
          </a:xfrm>
          <a:prstGeom prst="cube">
            <a:avLst>
              <a:gd name="adj" fmla="val 25000"/>
            </a:avLst>
          </a:prstGeom>
          <a:solidFill>
            <a:srgbClr val="008000"/>
          </a:solidFill>
          <a:ln w="2222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grpSp>
        <p:nvGrpSpPr>
          <p:cNvPr id="21" name="Group 217"/>
          <p:cNvGrpSpPr>
            <a:grpSpLocks/>
          </p:cNvGrpSpPr>
          <p:nvPr/>
        </p:nvGrpSpPr>
        <p:grpSpPr bwMode="auto">
          <a:xfrm flipH="1">
            <a:off x="701675" y="5072063"/>
            <a:ext cx="360363" cy="358775"/>
            <a:chOff x="3532" y="998"/>
            <a:chExt cx="623" cy="595"/>
          </a:xfrm>
        </p:grpSpPr>
        <p:sp>
          <p:nvSpPr>
            <p:cNvPr id="22" name="Rectangle 218"/>
            <p:cNvSpPr>
              <a:spLocks noChangeArrowheads="1"/>
            </p:cNvSpPr>
            <p:nvPr/>
          </p:nvSpPr>
          <p:spPr bwMode="auto">
            <a:xfrm>
              <a:off x="3532" y="998"/>
              <a:ext cx="623" cy="595"/>
            </a:xfrm>
            <a:prstGeom prst="rect">
              <a:avLst/>
            </a:prstGeom>
            <a:gradFill rotWithShape="1">
              <a:gsLst>
                <a:gs pos="0">
                  <a:srgbClr val="FF9900"/>
                </a:gs>
                <a:gs pos="100000">
                  <a:srgbClr val="FF9900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46800" rIns="36000" bIns="46800" anchor="ctr"/>
            <a:lstStyle/>
            <a:p>
              <a:endParaRPr lang="ru-RU"/>
            </a:p>
          </p:txBody>
        </p:sp>
        <p:grpSp>
          <p:nvGrpSpPr>
            <p:cNvPr id="23" name="Group 219"/>
            <p:cNvGrpSpPr>
              <a:grpSpLocks/>
            </p:cNvGrpSpPr>
            <p:nvPr/>
          </p:nvGrpSpPr>
          <p:grpSpPr bwMode="auto">
            <a:xfrm>
              <a:off x="3551" y="1026"/>
              <a:ext cx="576" cy="567"/>
              <a:chOff x="4354" y="1026"/>
              <a:chExt cx="576" cy="567"/>
            </a:xfrm>
          </p:grpSpPr>
          <p:pic>
            <p:nvPicPr>
              <p:cNvPr id="24" name="Picture 220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54" y="1026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5" name="Picture 221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39" y="1054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6" name="Picture 222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24" y="1083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7" name="Picture 223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9" y="1111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28" name="Group 304"/>
          <p:cNvGrpSpPr>
            <a:grpSpLocks/>
          </p:cNvGrpSpPr>
          <p:nvPr/>
        </p:nvGrpSpPr>
        <p:grpSpPr bwMode="auto">
          <a:xfrm>
            <a:off x="2185988" y="3190879"/>
            <a:ext cx="857250" cy="854076"/>
            <a:chOff x="1272" y="2003"/>
            <a:chExt cx="540" cy="538"/>
          </a:xfrm>
        </p:grpSpPr>
        <p:sp>
          <p:nvSpPr>
            <p:cNvPr id="29" name="AutoShape 62"/>
            <p:cNvSpPr>
              <a:spLocks noChangeAspect="1" noChangeArrowheads="1"/>
            </p:cNvSpPr>
            <p:nvPr/>
          </p:nvSpPr>
          <p:spPr bwMode="auto">
            <a:xfrm>
              <a:off x="1272" y="2003"/>
              <a:ext cx="540" cy="538"/>
            </a:xfrm>
            <a:prstGeom prst="cube">
              <a:avLst>
                <a:gd name="adj" fmla="val 25000"/>
              </a:avLst>
            </a:prstGeom>
            <a:solidFill>
              <a:srgbClr val="008000"/>
            </a:solidFill>
            <a:ln w="22225" algn="ctr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/>
            </a:p>
          </p:txBody>
        </p:sp>
        <p:grpSp>
          <p:nvGrpSpPr>
            <p:cNvPr id="30" name="Group 231"/>
            <p:cNvGrpSpPr>
              <a:grpSpLocks/>
            </p:cNvGrpSpPr>
            <p:nvPr/>
          </p:nvGrpSpPr>
          <p:grpSpPr bwMode="auto">
            <a:xfrm flipH="1">
              <a:off x="1309" y="2166"/>
              <a:ext cx="340" cy="340"/>
              <a:chOff x="3532" y="998"/>
              <a:chExt cx="623" cy="595"/>
            </a:xfrm>
          </p:grpSpPr>
          <p:sp>
            <p:nvSpPr>
              <p:cNvPr id="31" name="Rectangle 232"/>
              <p:cNvSpPr>
                <a:spLocks noChangeArrowheads="1"/>
              </p:cNvSpPr>
              <p:nvPr/>
            </p:nvSpPr>
            <p:spPr bwMode="auto">
              <a:xfrm>
                <a:off x="3532" y="998"/>
                <a:ext cx="623" cy="595"/>
              </a:xfrm>
              <a:prstGeom prst="rect">
                <a:avLst/>
              </a:prstGeom>
              <a:gradFill rotWithShape="1">
                <a:gsLst>
                  <a:gs pos="0">
                    <a:srgbClr val="00FFFF"/>
                  </a:gs>
                  <a:gs pos="100000">
                    <a:srgbClr val="00FFFF">
                      <a:gamma/>
                      <a:shade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46800" rIns="36000" bIns="46800" anchor="ctr"/>
              <a:lstStyle/>
              <a:p>
                <a:endParaRPr lang="ru-RU"/>
              </a:p>
            </p:txBody>
          </p:sp>
          <p:grpSp>
            <p:nvGrpSpPr>
              <p:cNvPr id="32" name="Group 233"/>
              <p:cNvGrpSpPr>
                <a:grpSpLocks/>
              </p:cNvGrpSpPr>
              <p:nvPr/>
            </p:nvGrpSpPr>
            <p:grpSpPr bwMode="auto">
              <a:xfrm>
                <a:off x="3551" y="1026"/>
                <a:ext cx="576" cy="567"/>
                <a:chOff x="4354" y="1026"/>
                <a:chExt cx="576" cy="567"/>
              </a:xfrm>
            </p:grpSpPr>
            <p:pic>
              <p:nvPicPr>
                <p:cNvPr id="33" name="Picture 234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354" y="1026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4" name="Picture 235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39" y="1054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5" name="Picture 236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24" y="1083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6" name="Picture 237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609" y="1111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</p:grpSp>
      <p:sp>
        <p:nvSpPr>
          <p:cNvPr id="37" name="Oval 254"/>
          <p:cNvSpPr>
            <a:spLocks noChangeAspect="1" noChangeArrowheads="1"/>
          </p:cNvSpPr>
          <p:nvPr/>
        </p:nvSpPr>
        <p:spPr bwMode="auto">
          <a:xfrm>
            <a:off x="1646238" y="60436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38" name="Oval 255"/>
          <p:cNvSpPr>
            <a:spLocks noChangeAspect="1" noChangeArrowheads="1"/>
          </p:cNvSpPr>
          <p:nvPr/>
        </p:nvSpPr>
        <p:spPr bwMode="auto">
          <a:xfrm>
            <a:off x="2012950" y="6043613"/>
            <a:ext cx="331788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39" name="Oval 256"/>
          <p:cNvSpPr>
            <a:spLocks noChangeAspect="1" noChangeArrowheads="1"/>
          </p:cNvSpPr>
          <p:nvPr/>
        </p:nvSpPr>
        <p:spPr bwMode="auto">
          <a:xfrm>
            <a:off x="2379663" y="60436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40" name="Oval 257"/>
          <p:cNvSpPr>
            <a:spLocks noChangeAspect="1" noChangeArrowheads="1"/>
          </p:cNvSpPr>
          <p:nvPr/>
        </p:nvSpPr>
        <p:spPr bwMode="auto">
          <a:xfrm>
            <a:off x="2746375" y="6043613"/>
            <a:ext cx="331788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cxnSp>
        <p:nvCxnSpPr>
          <p:cNvPr id="41" name="AutoShape 258"/>
          <p:cNvCxnSpPr>
            <a:cxnSpLocks noChangeShapeType="1"/>
            <a:stCxn id="45" idx="3"/>
            <a:endCxn id="37" idx="0"/>
          </p:cNvCxnSpPr>
          <p:nvPr/>
        </p:nvCxnSpPr>
        <p:spPr bwMode="auto">
          <a:xfrm flipH="1">
            <a:off x="1812925" y="5480050"/>
            <a:ext cx="549275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AutoShape 259"/>
          <p:cNvCxnSpPr>
            <a:cxnSpLocks noChangeShapeType="1"/>
            <a:stCxn id="45" idx="3"/>
            <a:endCxn id="38" idx="0"/>
          </p:cNvCxnSpPr>
          <p:nvPr/>
        </p:nvCxnSpPr>
        <p:spPr bwMode="auto">
          <a:xfrm flipH="1">
            <a:off x="2179638" y="5480050"/>
            <a:ext cx="182562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AutoShape 260"/>
          <p:cNvCxnSpPr>
            <a:cxnSpLocks noChangeShapeType="1"/>
            <a:stCxn id="45" idx="3"/>
            <a:endCxn id="39" idx="0"/>
          </p:cNvCxnSpPr>
          <p:nvPr/>
        </p:nvCxnSpPr>
        <p:spPr bwMode="auto">
          <a:xfrm>
            <a:off x="2362200" y="5480050"/>
            <a:ext cx="184150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AutoShape 261"/>
          <p:cNvCxnSpPr>
            <a:cxnSpLocks noChangeShapeType="1"/>
            <a:stCxn id="45" idx="3"/>
            <a:endCxn id="40" idx="0"/>
          </p:cNvCxnSpPr>
          <p:nvPr/>
        </p:nvCxnSpPr>
        <p:spPr bwMode="auto">
          <a:xfrm>
            <a:off x="2362200" y="5480050"/>
            <a:ext cx="550863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AutoShape 262"/>
          <p:cNvSpPr>
            <a:spLocks noChangeAspect="1" noChangeArrowheads="1"/>
          </p:cNvSpPr>
          <p:nvPr/>
        </p:nvSpPr>
        <p:spPr bwMode="auto">
          <a:xfrm>
            <a:off x="2135188" y="4868863"/>
            <a:ext cx="603250" cy="600075"/>
          </a:xfrm>
          <a:prstGeom prst="cube">
            <a:avLst>
              <a:gd name="adj" fmla="val 25000"/>
            </a:avLst>
          </a:prstGeom>
          <a:solidFill>
            <a:srgbClr val="008000"/>
          </a:solidFill>
          <a:ln w="2222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grpSp>
        <p:nvGrpSpPr>
          <p:cNvPr id="46" name="Group 263"/>
          <p:cNvGrpSpPr>
            <a:grpSpLocks/>
          </p:cNvGrpSpPr>
          <p:nvPr/>
        </p:nvGrpSpPr>
        <p:grpSpPr bwMode="auto">
          <a:xfrm flipH="1">
            <a:off x="2185988" y="5072063"/>
            <a:ext cx="360362" cy="358775"/>
            <a:chOff x="3532" y="998"/>
            <a:chExt cx="623" cy="595"/>
          </a:xfrm>
        </p:grpSpPr>
        <p:sp>
          <p:nvSpPr>
            <p:cNvPr id="47" name="Rectangle 264"/>
            <p:cNvSpPr>
              <a:spLocks noChangeArrowheads="1"/>
            </p:cNvSpPr>
            <p:nvPr/>
          </p:nvSpPr>
          <p:spPr bwMode="auto">
            <a:xfrm>
              <a:off x="3532" y="998"/>
              <a:ext cx="623" cy="595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0000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46800" rIns="36000" bIns="46800" anchor="ctr"/>
            <a:lstStyle/>
            <a:p>
              <a:endParaRPr lang="ru-RU"/>
            </a:p>
          </p:txBody>
        </p:sp>
        <p:grpSp>
          <p:nvGrpSpPr>
            <p:cNvPr id="48" name="Group 265"/>
            <p:cNvGrpSpPr>
              <a:grpSpLocks/>
            </p:cNvGrpSpPr>
            <p:nvPr/>
          </p:nvGrpSpPr>
          <p:grpSpPr bwMode="auto">
            <a:xfrm>
              <a:off x="3551" y="1026"/>
              <a:ext cx="576" cy="567"/>
              <a:chOff x="4354" y="1026"/>
              <a:chExt cx="576" cy="567"/>
            </a:xfrm>
          </p:grpSpPr>
          <p:pic>
            <p:nvPicPr>
              <p:cNvPr id="49" name="Picture 266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54" y="1026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0" name="Picture 267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39" y="1054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1" name="Picture 268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24" y="1083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2" name="Picture 269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9" y="1111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53" name="Oval 271"/>
          <p:cNvSpPr>
            <a:spLocks noChangeAspect="1" noChangeArrowheads="1"/>
          </p:cNvSpPr>
          <p:nvPr/>
        </p:nvSpPr>
        <p:spPr bwMode="auto">
          <a:xfrm>
            <a:off x="3132138" y="60436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54" name="Oval 272"/>
          <p:cNvSpPr>
            <a:spLocks noChangeAspect="1" noChangeArrowheads="1"/>
          </p:cNvSpPr>
          <p:nvPr/>
        </p:nvSpPr>
        <p:spPr bwMode="auto">
          <a:xfrm>
            <a:off x="3498850" y="6043613"/>
            <a:ext cx="331788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55" name="Oval 273"/>
          <p:cNvSpPr>
            <a:spLocks noChangeAspect="1" noChangeArrowheads="1"/>
          </p:cNvSpPr>
          <p:nvPr/>
        </p:nvSpPr>
        <p:spPr bwMode="auto">
          <a:xfrm>
            <a:off x="3865563" y="60436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56" name="Oval 274"/>
          <p:cNvSpPr>
            <a:spLocks noChangeAspect="1" noChangeArrowheads="1"/>
          </p:cNvSpPr>
          <p:nvPr/>
        </p:nvSpPr>
        <p:spPr bwMode="auto">
          <a:xfrm>
            <a:off x="4232275" y="6043613"/>
            <a:ext cx="331788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cxnSp>
        <p:nvCxnSpPr>
          <p:cNvPr id="57" name="AutoShape 275"/>
          <p:cNvCxnSpPr>
            <a:cxnSpLocks noChangeShapeType="1"/>
            <a:stCxn id="61" idx="3"/>
            <a:endCxn id="53" idx="0"/>
          </p:cNvCxnSpPr>
          <p:nvPr/>
        </p:nvCxnSpPr>
        <p:spPr bwMode="auto">
          <a:xfrm flipH="1">
            <a:off x="3298825" y="5480050"/>
            <a:ext cx="549275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AutoShape 276"/>
          <p:cNvCxnSpPr>
            <a:cxnSpLocks noChangeShapeType="1"/>
            <a:stCxn id="61" idx="3"/>
            <a:endCxn id="54" idx="0"/>
          </p:cNvCxnSpPr>
          <p:nvPr/>
        </p:nvCxnSpPr>
        <p:spPr bwMode="auto">
          <a:xfrm flipH="1">
            <a:off x="3665538" y="5480050"/>
            <a:ext cx="182562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AutoShape 277"/>
          <p:cNvCxnSpPr>
            <a:cxnSpLocks noChangeShapeType="1"/>
            <a:stCxn id="61" idx="3"/>
            <a:endCxn id="55" idx="0"/>
          </p:cNvCxnSpPr>
          <p:nvPr/>
        </p:nvCxnSpPr>
        <p:spPr bwMode="auto">
          <a:xfrm>
            <a:off x="3848100" y="5480050"/>
            <a:ext cx="184150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AutoShape 278"/>
          <p:cNvCxnSpPr>
            <a:cxnSpLocks noChangeShapeType="1"/>
            <a:stCxn id="61" idx="3"/>
            <a:endCxn id="56" idx="0"/>
          </p:cNvCxnSpPr>
          <p:nvPr/>
        </p:nvCxnSpPr>
        <p:spPr bwMode="auto">
          <a:xfrm>
            <a:off x="3848100" y="5480050"/>
            <a:ext cx="550863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AutoShape 279"/>
          <p:cNvSpPr>
            <a:spLocks noChangeAspect="1" noChangeArrowheads="1"/>
          </p:cNvSpPr>
          <p:nvPr/>
        </p:nvSpPr>
        <p:spPr bwMode="auto">
          <a:xfrm>
            <a:off x="3621088" y="4868863"/>
            <a:ext cx="603250" cy="600075"/>
          </a:xfrm>
          <a:prstGeom prst="cube">
            <a:avLst>
              <a:gd name="adj" fmla="val 25000"/>
            </a:avLst>
          </a:prstGeom>
          <a:solidFill>
            <a:srgbClr val="008000"/>
          </a:solidFill>
          <a:ln w="2222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grpSp>
        <p:nvGrpSpPr>
          <p:cNvPr id="62" name="Group 280"/>
          <p:cNvGrpSpPr>
            <a:grpSpLocks/>
          </p:cNvGrpSpPr>
          <p:nvPr/>
        </p:nvGrpSpPr>
        <p:grpSpPr bwMode="auto">
          <a:xfrm flipH="1">
            <a:off x="3671888" y="5072063"/>
            <a:ext cx="360362" cy="358775"/>
            <a:chOff x="3532" y="998"/>
            <a:chExt cx="623" cy="595"/>
          </a:xfrm>
        </p:grpSpPr>
        <p:sp>
          <p:nvSpPr>
            <p:cNvPr id="63" name="Rectangle 281"/>
            <p:cNvSpPr>
              <a:spLocks noChangeArrowheads="1"/>
            </p:cNvSpPr>
            <p:nvPr/>
          </p:nvSpPr>
          <p:spPr bwMode="auto">
            <a:xfrm>
              <a:off x="3532" y="998"/>
              <a:ext cx="623" cy="595"/>
            </a:xfrm>
            <a:prstGeom prst="rect">
              <a:avLst/>
            </a:prstGeom>
            <a:gradFill rotWithShape="1">
              <a:gsLst>
                <a:gs pos="0">
                  <a:srgbClr val="0000FF"/>
                </a:gs>
                <a:gs pos="100000">
                  <a:srgbClr val="0000FF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46800" rIns="36000" bIns="46800" anchor="ctr"/>
            <a:lstStyle/>
            <a:p>
              <a:endParaRPr lang="ru-RU"/>
            </a:p>
          </p:txBody>
        </p:sp>
        <p:grpSp>
          <p:nvGrpSpPr>
            <p:cNvPr id="64" name="Group 282"/>
            <p:cNvGrpSpPr>
              <a:grpSpLocks/>
            </p:cNvGrpSpPr>
            <p:nvPr/>
          </p:nvGrpSpPr>
          <p:grpSpPr bwMode="auto">
            <a:xfrm>
              <a:off x="3551" y="1026"/>
              <a:ext cx="576" cy="567"/>
              <a:chOff x="4354" y="1026"/>
              <a:chExt cx="576" cy="567"/>
            </a:xfrm>
          </p:grpSpPr>
          <p:pic>
            <p:nvPicPr>
              <p:cNvPr id="65" name="Picture 283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54" y="1026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6" name="Picture 284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39" y="1054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7" name="Picture 285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24" y="1083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8" name="Picture 286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9" y="1111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cxnSp>
        <p:nvCxnSpPr>
          <p:cNvPr id="69" name="AutoShape 370"/>
          <p:cNvCxnSpPr>
            <a:cxnSpLocks noChangeShapeType="1"/>
            <a:stCxn id="89" idx="3"/>
            <a:endCxn id="80" idx="0"/>
          </p:cNvCxnSpPr>
          <p:nvPr/>
        </p:nvCxnSpPr>
        <p:spPr bwMode="auto">
          <a:xfrm flipH="1">
            <a:off x="5481638" y="4057650"/>
            <a:ext cx="1481137" cy="801688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AutoShape 371"/>
          <p:cNvCxnSpPr>
            <a:cxnSpLocks noChangeShapeType="1"/>
            <a:stCxn id="89" idx="3"/>
            <a:endCxn id="105" idx="0"/>
          </p:cNvCxnSpPr>
          <p:nvPr/>
        </p:nvCxnSpPr>
        <p:spPr bwMode="auto">
          <a:xfrm>
            <a:off x="6962775" y="4057650"/>
            <a:ext cx="4763" cy="80010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AutoShape 372"/>
          <p:cNvCxnSpPr>
            <a:cxnSpLocks noChangeShapeType="1"/>
            <a:stCxn id="89" idx="3"/>
            <a:endCxn id="121" idx="0"/>
          </p:cNvCxnSpPr>
          <p:nvPr/>
        </p:nvCxnSpPr>
        <p:spPr bwMode="auto">
          <a:xfrm>
            <a:off x="6962775" y="4057650"/>
            <a:ext cx="1489075" cy="801688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Oval 374"/>
          <p:cNvSpPr>
            <a:spLocks noChangeAspect="1" noChangeArrowheads="1"/>
          </p:cNvSpPr>
          <p:nvPr/>
        </p:nvSpPr>
        <p:spPr bwMode="auto">
          <a:xfrm>
            <a:off x="4616450" y="6045200"/>
            <a:ext cx="331788" cy="331788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73" name="Oval 375"/>
          <p:cNvSpPr>
            <a:spLocks noChangeAspect="1" noChangeArrowheads="1"/>
          </p:cNvSpPr>
          <p:nvPr/>
        </p:nvSpPr>
        <p:spPr bwMode="auto">
          <a:xfrm>
            <a:off x="4983163" y="6045200"/>
            <a:ext cx="331787" cy="331788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74" name="Oval 376"/>
          <p:cNvSpPr>
            <a:spLocks noChangeAspect="1" noChangeArrowheads="1"/>
          </p:cNvSpPr>
          <p:nvPr/>
        </p:nvSpPr>
        <p:spPr bwMode="auto">
          <a:xfrm>
            <a:off x="5349875" y="6045200"/>
            <a:ext cx="331788" cy="331788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75" name="Oval 377"/>
          <p:cNvSpPr>
            <a:spLocks noChangeAspect="1" noChangeArrowheads="1"/>
          </p:cNvSpPr>
          <p:nvPr/>
        </p:nvSpPr>
        <p:spPr bwMode="auto">
          <a:xfrm>
            <a:off x="5716588" y="6045200"/>
            <a:ext cx="331787" cy="331788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cxnSp>
        <p:nvCxnSpPr>
          <p:cNvPr id="76" name="AutoShape 378"/>
          <p:cNvCxnSpPr>
            <a:cxnSpLocks noChangeShapeType="1"/>
            <a:stCxn id="80" idx="3"/>
            <a:endCxn id="72" idx="0"/>
          </p:cNvCxnSpPr>
          <p:nvPr/>
        </p:nvCxnSpPr>
        <p:spPr bwMode="auto">
          <a:xfrm flipH="1">
            <a:off x="4783138" y="5481638"/>
            <a:ext cx="549275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AutoShape 379"/>
          <p:cNvCxnSpPr>
            <a:cxnSpLocks noChangeShapeType="1"/>
            <a:stCxn id="80" idx="3"/>
            <a:endCxn id="73" idx="0"/>
          </p:cNvCxnSpPr>
          <p:nvPr/>
        </p:nvCxnSpPr>
        <p:spPr bwMode="auto">
          <a:xfrm flipH="1">
            <a:off x="5149850" y="5481638"/>
            <a:ext cx="182563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AutoShape 380"/>
          <p:cNvCxnSpPr>
            <a:cxnSpLocks noChangeShapeType="1"/>
            <a:stCxn id="80" idx="3"/>
            <a:endCxn id="74" idx="0"/>
          </p:cNvCxnSpPr>
          <p:nvPr/>
        </p:nvCxnSpPr>
        <p:spPr bwMode="auto">
          <a:xfrm>
            <a:off x="5332413" y="5481638"/>
            <a:ext cx="184150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AutoShape 381"/>
          <p:cNvCxnSpPr>
            <a:cxnSpLocks noChangeShapeType="1"/>
            <a:stCxn id="80" idx="3"/>
            <a:endCxn id="75" idx="0"/>
          </p:cNvCxnSpPr>
          <p:nvPr/>
        </p:nvCxnSpPr>
        <p:spPr bwMode="auto">
          <a:xfrm>
            <a:off x="5332413" y="5481638"/>
            <a:ext cx="550862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AutoShape 382"/>
          <p:cNvSpPr>
            <a:spLocks noChangeAspect="1" noChangeArrowheads="1"/>
          </p:cNvSpPr>
          <p:nvPr/>
        </p:nvSpPr>
        <p:spPr bwMode="auto">
          <a:xfrm>
            <a:off x="5105400" y="4870450"/>
            <a:ext cx="603250" cy="600075"/>
          </a:xfrm>
          <a:prstGeom prst="cube">
            <a:avLst>
              <a:gd name="adj" fmla="val 25000"/>
            </a:avLst>
          </a:prstGeom>
          <a:solidFill>
            <a:srgbClr val="008000"/>
          </a:solidFill>
          <a:ln w="2222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grpSp>
        <p:nvGrpSpPr>
          <p:cNvPr id="81" name="Group 383"/>
          <p:cNvGrpSpPr>
            <a:grpSpLocks/>
          </p:cNvGrpSpPr>
          <p:nvPr/>
        </p:nvGrpSpPr>
        <p:grpSpPr bwMode="auto">
          <a:xfrm flipH="1">
            <a:off x="5156200" y="5073650"/>
            <a:ext cx="360363" cy="358775"/>
            <a:chOff x="3532" y="998"/>
            <a:chExt cx="623" cy="595"/>
          </a:xfrm>
        </p:grpSpPr>
        <p:sp>
          <p:nvSpPr>
            <p:cNvPr id="82" name="Rectangle 384"/>
            <p:cNvSpPr>
              <a:spLocks noChangeArrowheads="1"/>
            </p:cNvSpPr>
            <p:nvPr/>
          </p:nvSpPr>
          <p:spPr bwMode="auto">
            <a:xfrm>
              <a:off x="3532" y="998"/>
              <a:ext cx="623" cy="595"/>
            </a:xfrm>
            <a:prstGeom prst="rect">
              <a:avLst/>
            </a:prstGeom>
            <a:gradFill rotWithShape="1">
              <a:gsLst>
                <a:gs pos="0">
                  <a:srgbClr val="FFFF00"/>
                </a:gs>
                <a:gs pos="100000">
                  <a:srgbClr val="FFFF00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46800" rIns="36000" bIns="46800" anchor="ctr"/>
            <a:lstStyle/>
            <a:p>
              <a:endParaRPr lang="ru-RU"/>
            </a:p>
          </p:txBody>
        </p:sp>
        <p:grpSp>
          <p:nvGrpSpPr>
            <p:cNvPr id="83" name="Group 385"/>
            <p:cNvGrpSpPr>
              <a:grpSpLocks/>
            </p:cNvGrpSpPr>
            <p:nvPr/>
          </p:nvGrpSpPr>
          <p:grpSpPr bwMode="auto">
            <a:xfrm>
              <a:off x="3551" y="1026"/>
              <a:ext cx="576" cy="567"/>
              <a:chOff x="4354" y="1026"/>
              <a:chExt cx="576" cy="567"/>
            </a:xfrm>
          </p:grpSpPr>
          <p:pic>
            <p:nvPicPr>
              <p:cNvPr id="84" name="Picture 386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54" y="1026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" name="Picture 387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39" y="1054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" name="Picture 388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24" y="1083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" name="Picture 389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9" y="1111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88" name="Group 390"/>
          <p:cNvGrpSpPr>
            <a:grpSpLocks/>
          </p:cNvGrpSpPr>
          <p:nvPr/>
        </p:nvGrpSpPr>
        <p:grpSpPr bwMode="auto">
          <a:xfrm>
            <a:off x="6640513" y="3192467"/>
            <a:ext cx="857250" cy="854076"/>
            <a:chOff x="1272" y="2003"/>
            <a:chExt cx="540" cy="538"/>
          </a:xfrm>
        </p:grpSpPr>
        <p:sp>
          <p:nvSpPr>
            <p:cNvPr id="89" name="AutoShape 391"/>
            <p:cNvSpPr>
              <a:spLocks noChangeAspect="1" noChangeArrowheads="1"/>
            </p:cNvSpPr>
            <p:nvPr/>
          </p:nvSpPr>
          <p:spPr bwMode="auto">
            <a:xfrm>
              <a:off x="1272" y="2003"/>
              <a:ext cx="540" cy="538"/>
            </a:xfrm>
            <a:prstGeom prst="cube">
              <a:avLst>
                <a:gd name="adj" fmla="val 25000"/>
              </a:avLst>
            </a:prstGeom>
            <a:solidFill>
              <a:srgbClr val="008000"/>
            </a:solidFill>
            <a:ln w="22225" algn="ctr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/>
            </a:p>
          </p:txBody>
        </p:sp>
        <p:grpSp>
          <p:nvGrpSpPr>
            <p:cNvPr id="90" name="Group 392"/>
            <p:cNvGrpSpPr>
              <a:grpSpLocks/>
            </p:cNvGrpSpPr>
            <p:nvPr/>
          </p:nvGrpSpPr>
          <p:grpSpPr bwMode="auto">
            <a:xfrm flipH="1">
              <a:off x="1309" y="2166"/>
              <a:ext cx="340" cy="340"/>
              <a:chOff x="3532" y="998"/>
              <a:chExt cx="623" cy="595"/>
            </a:xfrm>
          </p:grpSpPr>
          <p:sp>
            <p:nvSpPr>
              <p:cNvPr id="91" name="Rectangle 393"/>
              <p:cNvSpPr>
                <a:spLocks noChangeArrowheads="1"/>
              </p:cNvSpPr>
              <p:nvPr/>
            </p:nvSpPr>
            <p:spPr bwMode="auto">
              <a:xfrm>
                <a:off x="3532" y="998"/>
                <a:ext cx="623" cy="595"/>
              </a:xfrm>
              <a:prstGeom prst="rect">
                <a:avLst/>
              </a:prstGeom>
              <a:gradFill rotWithShape="1">
                <a:gsLst>
                  <a:gs pos="0">
                    <a:srgbClr val="6600CC"/>
                  </a:gs>
                  <a:gs pos="100000">
                    <a:srgbClr val="6600CC">
                      <a:gamma/>
                      <a:shade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46800" rIns="36000" bIns="46800" anchor="ctr"/>
              <a:lstStyle/>
              <a:p>
                <a:endParaRPr lang="ru-RU"/>
              </a:p>
            </p:txBody>
          </p:sp>
          <p:grpSp>
            <p:nvGrpSpPr>
              <p:cNvPr id="92" name="Group 394"/>
              <p:cNvGrpSpPr>
                <a:grpSpLocks/>
              </p:cNvGrpSpPr>
              <p:nvPr/>
            </p:nvGrpSpPr>
            <p:grpSpPr bwMode="auto">
              <a:xfrm>
                <a:off x="3551" y="1026"/>
                <a:ext cx="576" cy="567"/>
                <a:chOff x="4354" y="1026"/>
                <a:chExt cx="576" cy="567"/>
              </a:xfrm>
            </p:grpSpPr>
            <p:pic>
              <p:nvPicPr>
                <p:cNvPr id="93" name="Picture 395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354" y="1026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4" name="Picture 396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39" y="1054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5" name="Picture 397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24" y="1083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6" name="Picture 398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609" y="1111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</p:grpSp>
      <p:sp>
        <p:nvSpPr>
          <p:cNvPr id="97" name="Oval 400"/>
          <p:cNvSpPr>
            <a:spLocks noChangeAspect="1" noChangeArrowheads="1"/>
          </p:cNvSpPr>
          <p:nvPr/>
        </p:nvSpPr>
        <p:spPr bwMode="auto">
          <a:xfrm>
            <a:off x="6102350" y="6043613"/>
            <a:ext cx="331788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98" name="Oval 401"/>
          <p:cNvSpPr>
            <a:spLocks noChangeAspect="1" noChangeArrowheads="1"/>
          </p:cNvSpPr>
          <p:nvPr/>
        </p:nvSpPr>
        <p:spPr bwMode="auto">
          <a:xfrm>
            <a:off x="6469063" y="60436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99" name="Oval 402"/>
          <p:cNvSpPr>
            <a:spLocks noChangeAspect="1" noChangeArrowheads="1"/>
          </p:cNvSpPr>
          <p:nvPr/>
        </p:nvSpPr>
        <p:spPr bwMode="auto">
          <a:xfrm>
            <a:off x="6835775" y="6043613"/>
            <a:ext cx="331788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100" name="Oval 403"/>
          <p:cNvSpPr>
            <a:spLocks noChangeAspect="1" noChangeArrowheads="1"/>
          </p:cNvSpPr>
          <p:nvPr/>
        </p:nvSpPr>
        <p:spPr bwMode="auto">
          <a:xfrm>
            <a:off x="7202488" y="60436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cxnSp>
        <p:nvCxnSpPr>
          <p:cNvPr id="101" name="AutoShape 404"/>
          <p:cNvCxnSpPr>
            <a:cxnSpLocks noChangeShapeType="1"/>
            <a:stCxn id="105" idx="3"/>
            <a:endCxn id="97" idx="0"/>
          </p:cNvCxnSpPr>
          <p:nvPr/>
        </p:nvCxnSpPr>
        <p:spPr bwMode="auto">
          <a:xfrm flipH="1">
            <a:off x="6269038" y="5480050"/>
            <a:ext cx="549275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AutoShape 405"/>
          <p:cNvCxnSpPr>
            <a:cxnSpLocks noChangeShapeType="1"/>
            <a:stCxn id="105" idx="3"/>
            <a:endCxn id="98" idx="0"/>
          </p:cNvCxnSpPr>
          <p:nvPr/>
        </p:nvCxnSpPr>
        <p:spPr bwMode="auto">
          <a:xfrm flipH="1">
            <a:off x="6635750" y="5480050"/>
            <a:ext cx="182563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AutoShape 406"/>
          <p:cNvCxnSpPr>
            <a:cxnSpLocks noChangeShapeType="1"/>
            <a:stCxn id="105" idx="3"/>
            <a:endCxn id="99" idx="0"/>
          </p:cNvCxnSpPr>
          <p:nvPr/>
        </p:nvCxnSpPr>
        <p:spPr bwMode="auto">
          <a:xfrm>
            <a:off x="6818313" y="5480050"/>
            <a:ext cx="184150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AutoShape 407"/>
          <p:cNvCxnSpPr>
            <a:cxnSpLocks noChangeShapeType="1"/>
            <a:stCxn id="105" idx="3"/>
            <a:endCxn id="100" idx="0"/>
          </p:cNvCxnSpPr>
          <p:nvPr/>
        </p:nvCxnSpPr>
        <p:spPr bwMode="auto">
          <a:xfrm>
            <a:off x="6818313" y="5480050"/>
            <a:ext cx="550862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5" name="AutoShape 408"/>
          <p:cNvSpPr>
            <a:spLocks noChangeAspect="1" noChangeArrowheads="1"/>
          </p:cNvSpPr>
          <p:nvPr/>
        </p:nvSpPr>
        <p:spPr bwMode="auto">
          <a:xfrm>
            <a:off x="6591300" y="4868863"/>
            <a:ext cx="603250" cy="600075"/>
          </a:xfrm>
          <a:prstGeom prst="cube">
            <a:avLst>
              <a:gd name="adj" fmla="val 25000"/>
            </a:avLst>
          </a:prstGeom>
          <a:solidFill>
            <a:srgbClr val="008000"/>
          </a:solidFill>
          <a:ln w="2222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grpSp>
        <p:nvGrpSpPr>
          <p:cNvPr id="106" name="Group 409"/>
          <p:cNvGrpSpPr>
            <a:grpSpLocks/>
          </p:cNvGrpSpPr>
          <p:nvPr/>
        </p:nvGrpSpPr>
        <p:grpSpPr bwMode="auto">
          <a:xfrm flipH="1">
            <a:off x="6642100" y="5072063"/>
            <a:ext cx="360363" cy="358775"/>
            <a:chOff x="3532" y="998"/>
            <a:chExt cx="623" cy="595"/>
          </a:xfrm>
        </p:grpSpPr>
        <p:sp>
          <p:nvSpPr>
            <p:cNvPr id="107" name="Rectangle 410"/>
            <p:cNvSpPr>
              <a:spLocks noChangeArrowheads="1"/>
            </p:cNvSpPr>
            <p:nvPr/>
          </p:nvSpPr>
          <p:spPr bwMode="auto">
            <a:xfrm>
              <a:off x="3532" y="998"/>
              <a:ext cx="623" cy="595"/>
            </a:xfrm>
            <a:prstGeom prst="rect">
              <a:avLst/>
            </a:prstGeom>
            <a:gradFill rotWithShape="1">
              <a:gsLst>
                <a:gs pos="0">
                  <a:srgbClr val="00FF00"/>
                </a:gs>
                <a:gs pos="100000">
                  <a:srgbClr val="00FF00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46800" rIns="36000" bIns="46800" anchor="ctr"/>
            <a:lstStyle/>
            <a:p>
              <a:endParaRPr lang="ru-RU"/>
            </a:p>
          </p:txBody>
        </p:sp>
        <p:grpSp>
          <p:nvGrpSpPr>
            <p:cNvPr id="108" name="Group 411"/>
            <p:cNvGrpSpPr>
              <a:grpSpLocks/>
            </p:cNvGrpSpPr>
            <p:nvPr/>
          </p:nvGrpSpPr>
          <p:grpSpPr bwMode="auto">
            <a:xfrm>
              <a:off x="3551" y="1026"/>
              <a:ext cx="576" cy="567"/>
              <a:chOff x="4354" y="1026"/>
              <a:chExt cx="576" cy="567"/>
            </a:xfrm>
          </p:grpSpPr>
          <p:pic>
            <p:nvPicPr>
              <p:cNvPr id="109" name="Picture 412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54" y="1026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0" name="Picture 413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39" y="1054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1" name="Picture 414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24" y="1083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2" name="Picture 415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9" y="1111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13" name="Oval 417"/>
          <p:cNvSpPr>
            <a:spLocks noChangeAspect="1" noChangeArrowheads="1"/>
          </p:cNvSpPr>
          <p:nvPr/>
        </p:nvSpPr>
        <p:spPr bwMode="auto">
          <a:xfrm>
            <a:off x="7586663" y="6045200"/>
            <a:ext cx="331787" cy="331788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114" name="Oval 418"/>
          <p:cNvSpPr>
            <a:spLocks noChangeAspect="1" noChangeArrowheads="1"/>
          </p:cNvSpPr>
          <p:nvPr/>
        </p:nvSpPr>
        <p:spPr bwMode="auto">
          <a:xfrm>
            <a:off x="7953375" y="6045200"/>
            <a:ext cx="331788" cy="331788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115" name="Oval 419"/>
          <p:cNvSpPr>
            <a:spLocks noChangeAspect="1" noChangeArrowheads="1"/>
          </p:cNvSpPr>
          <p:nvPr/>
        </p:nvSpPr>
        <p:spPr bwMode="auto">
          <a:xfrm>
            <a:off x="8320088" y="6045200"/>
            <a:ext cx="331787" cy="331788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116" name="Oval 420"/>
          <p:cNvSpPr>
            <a:spLocks noChangeAspect="1" noChangeArrowheads="1"/>
          </p:cNvSpPr>
          <p:nvPr/>
        </p:nvSpPr>
        <p:spPr bwMode="auto">
          <a:xfrm>
            <a:off x="8686800" y="6045200"/>
            <a:ext cx="331788" cy="331788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cxnSp>
        <p:nvCxnSpPr>
          <p:cNvPr id="117" name="AutoShape 421"/>
          <p:cNvCxnSpPr>
            <a:cxnSpLocks noChangeShapeType="1"/>
            <a:stCxn id="121" idx="3"/>
            <a:endCxn id="113" idx="0"/>
          </p:cNvCxnSpPr>
          <p:nvPr/>
        </p:nvCxnSpPr>
        <p:spPr bwMode="auto">
          <a:xfrm flipH="1">
            <a:off x="7753350" y="5481638"/>
            <a:ext cx="549275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AutoShape 422"/>
          <p:cNvCxnSpPr>
            <a:cxnSpLocks noChangeShapeType="1"/>
            <a:stCxn id="121" idx="3"/>
            <a:endCxn id="114" idx="0"/>
          </p:cNvCxnSpPr>
          <p:nvPr/>
        </p:nvCxnSpPr>
        <p:spPr bwMode="auto">
          <a:xfrm flipH="1">
            <a:off x="8120063" y="5481638"/>
            <a:ext cx="182562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AutoShape 423"/>
          <p:cNvCxnSpPr>
            <a:cxnSpLocks noChangeShapeType="1"/>
            <a:stCxn id="121" idx="3"/>
            <a:endCxn id="115" idx="0"/>
          </p:cNvCxnSpPr>
          <p:nvPr/>
        </p:nvCxnSpPr>
        <p:spPr bwMode="auto">
          <a:xfrm>
            <a:off x="8302625" y="5481638"/>
            <a:ext cx="184150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AutoShape 424"/>
          <p:cNvCxnSpPr>
            <a:cxnSpLocks noChangeShapeType="1"/>
            <a:stCxn id="121" idx="3"/>
            <a:endCxn id="116" idx="0"/>
          </p:cNvCxnSpPr>
          <p:nvPr/>
        </p:nvCxnSpPr>
        <p:spPr bwMode="auto">
          <a:xfrm>
            <a:off x="8302625" y="5481638"/>
            <a:ext cx="550863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1" name="AutoShape 425"/>
          <p:cNvSpPr>
            <a:spLocks noChangeAspect="1" noChangeArrowheads="1"/>
          </p:cNvSpPr>
          <p:nvPr/>
        </p:nvSpPr>
        <p:spPr bwMode="auto">
          <a:xfrm>
            <a:off x="8075613" y="4870450"/>
            <a:ext cx="603250" cy="600075"/>
          </a:xfrm>
          <a:prstGeom prst="cube">
            <a:avLst>
              <a:gd name="adj" fmla="val 25000"/>
            </a:avLst>
          </a:prstGeom>
          <a:solidFill>
            <a:srgbClr val="008000"/>
          </a:solidFill>
          <a:ln w="2222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grpSp>
        <p:nvGrpSpPr>
          <p:cNvPr id="122" name="Group 426"/>
          <p:cNvGrpSpPr>
            <a:grpSpLocks/>
          </p:cNvGrpSpPr>
          <p:nvPr/>
        </p:nvGrpSpPr>
        <p:grpSpPr bwMode="auto">
          <a:xfrm flipH="1">
            <a:off x="8126413" y="5073650"/>
            <a:ext cx="360362" cy="358775"/>
            <a:chOff x="3532" y="998"/>
            <a:chExt cx="623" cy="595"/>
          </a:xfrm>
        </p:grpSpPr>
        <p:sp>
          <p:nvSpPr>
            <p:cNvPr id="123" name="Rectangle 427"/>
            <p:cNvSpPr>
              <a:spLocks noChangeArrowheads="1"/>
            </p:cNvSpPr>
            <p:nvPr/>
          </p:nvSpPr>
          <p:spPr bwMode="auto">
            <a:xfrm>
              <a:off x="3532" y="998"/>
              <a:ext cx="623" cy="595"/>
            </a:xfrm>
            <a:prstGeom prst="rect">
              <a:avLst/>
            </a:prstGeom>
            <a:gradFill rotWithShape="1">
              <a:gsLst>
                <a:gs pos="0">
                  <a:srgbClr val="FF00FF"/>
                </a:gs>
                <a:gs pos="100000">
                  <a:srgbClr val="FF00FF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46800" rIns="36000" bIns="46800" anchor="ctr"/>
            <a:lstStyle/>
            <a:p>
              <a:endParaRPr lang="ru-RU"/>
            </a:p>
          </p:txBody>
        </p:sp>
        <p:grpSp>
          <p:nvGrpSpPr>
            <p:cNvPr id="124" name="Group 428"/>
            <p:cNvGrpSpPr>
              <a:grpSpLocks/>
            </p:cNvGrpSpPr>
            <p:nvPr/>
          </p:nvGrpSpPr>
          <p:grpSpPr bwMode="auto">
            <a:xfrm>
              <a:off x="3551" y="1026"/>
              <a:ext cx="576" cy="567"/>
              <a:chOff x="4354" y="1026"/>
              <a:chExt cx="576" cy="567"/>
            </a:xfrm>
          </p:grpSpPr>
          <p:pic>
            <p:nvPicPr>
              <p:cNvPr id="125" name="Picture 429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54" y="1026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6" name="Picture 430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39" y="1054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7" name="Picture 431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24" y="1083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8" name="Picture 432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9" y="1111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129" name="Group 433"/>
          <p:cNvGrpSpPr>
            <a:grpSpLocks/>
          </p:cNvGrpSpPr>
          <p:nvPr/>
        </p:nvGrpSpPr>
        <p:grpSpPr bwMode="auto">
          <a:xfrm>
            <a:off x="4302125" y="1089025"/>
            <a:ext cx="1125538" cy="1169988"/>
            <a:chOff x="1272" y="2003"/>
            <a:chExt cx="540" cy="538"/>
          </a:xfrm>
        </p:grpSpPr>
        <p:sp>
          <p:nvSpPr>
            <p:cNvPr id="130" name="AutoShape 434"/>
            <p:cNvSpPr>
              <a:spLocks noChangeAspect="1" noChangeArrowheads="1"/>
            </p:cNvSpPr>
            <p:nvPr/>
          </p:nvSpPr>
          <p:spPr bwMode="auto">
            <a:xfrm>
              <a:off x="1272" y="2003"/>
              <a:ext cx="540" cy="538"/>
            </a:xfrm>
            <a:prstGeom prst="cube">
              <a:avLst>
                <a:gd name="adj" fmla="val 25000"/>
              </a:avLst>
            </a:prstGeom>
            <a:solidFill>
              <a:srgbClr val="008000"/>
            </a:solidFill>
            <a:ln w="22225" algn="ctr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/>
            </a:p>
          </p:txBody>
        </p:sp>
        <p:grpSp>
          <p:nvGrpSpPr>
            <p:cNvPr id="131" name="Group 435"/>
            <p:cNvGrpSpPr>
              <a:grpSpLocks/>
            </p:cNvGrpSpPr>
            <p:nvPr/>
          </p:nvGrpSpPr>
          <p:grpSpPr bwMode="auto">
            <a:xfrm flipH="1">
              <a:off x="1309" y="2166"/>
              <a:ext cx="340" cy="340"/>
              <a:chOff x="3532" y="998"/>
              <a:chExt cx="623" cy="595"/>
            </a:xfrm>
          </p:grpSpPr>
          <p:sp>
            <p:nvSpPr>
              <p:cNvPr id="132" name="Rectangle 436"/>
              <p:cNvSpPr>
                <a:spLocks noChangeArrowheads="1"/>
              </p:cNvSpPr>
              <p:nvPr/>
            </p:nvSpPr>
            <p:spPr bwMode="auto">
              <a:xfrm>
                <a:off x="3532" y="998"/>
                <a:ext cx="623" cy="595"/>
              </a:xfrm>
              <a:prstGeom prst="rect">
                <a:avLst/>
              </a:prstGeom>
              <a:gradFill rotWithShape="1">
                <a:gsLst>
                  <a:gs pos="0">
                    <a:schemeClr val="tx1"/>
                  </a:gs>
                  <a:gs pos="100000">
                    <a:schemeClr val="tx1">
                      <a:gamma/>
                      <a:shade val="0"/>
                      <a:invGamma/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46800" rIns="36000" bIns="46800" anchor="ctr"/>
              <a:lstStyle/>
              <a:p>
                <a:endParaRPr lang="ru-RU"/>
              </a:p>
            </p:txBody>
          </p:sp>
          <p:grpSp>
            <p:nvGrpSpPr>
              <p:cNvPr id="133" name="Group 437"/>
              <p:cNvGrpSpPr>
                <a:grpSpLocks/>
              </p:cNvGrpSpPr>
              <p:nvPr/>
            </p:nvGrpSpPr>
            <p:grpSpPr bwMode="auto">
              <a:xfrm>
                <a:off x="3551" y="1026"/>
                <a:ext cx="576" cy="567"/>
                <a:chOff x="4354" y="1026"/>
                <a:chExt cx="576" cy="567"/>
              </a:xfrm>
            </p:grpSpPr>
            <p:pic>
              <p:nvPicPr>
                <p:cNvPr id="134" name="Picture 438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354" y="1026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35" name="Picture 439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39" y="1054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36" name="Picture 440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24" y="1083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37" name="Picture 441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609" y="1111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</p:grpSp>
      <p:sp>
        <p:nvSpPr>
          <p:cNvPr id="139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0" y="6520259"/>
            <a:ext cx="9144000" cy="36512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Alexey Urivskiy                                                                                                            ACCT'2014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021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6" grpId="1" animBg="1"/>
      <p:bldP spid="7" grpId="0" animBg="1"/>
      <p:bldP spid="7" grpId="1" animBg="1"/>
      <p:bldP spid="8" grpId="0" animBg="1"/>
      <p:bldP spid="20" grpId="0" animBg="1"/>
      <p:bldP spid="45" grpId="0" animBg="1"/>
      <p:bldP spid="61" grpId="0" animBg="1"/>
      <p:bldP spid="80" grpId="0" animBg="1"/>
      <p:bldP spid="105" grpId="0" animBg="1"/>
      <p:bldP spid="1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750888"/>
          </a:xfrm>
        </p:spPr>
        <p:txBody>
          <a:bodyPr>
            <a:normAutofit fontScale="90000"/>
          </a:bodyPr>
          <a:lstStyle/>
          <a:p>
            <a:r>
              <a:rPr lang="en-US" altLang="ko-KR" b="1" dirty="0" smtClean="0">
                <a:latin typeface="+mn-lt"/>
                <a:ea typeface="굴림" pitchFamily="34" charset="-127"/>
              </a:rPr>
              <a:t>What is </a:t>
            </a:r>
            <a:r>
              <a:rPr lang="en-US" altLang="ko-KR" b="1" dirty="0">
                <a:latin typeface="+mn-lt"/>
                <a:ea typeface="굴림" pitchFamily="34" charset="-127"/>
              </a:rPr>
              <a:t>Broadcast Encryption?</a:t>
            </a:r>
            <a:endParaRPr lang="ru-RU" altLang="ru-RU" b="1" dirty="0">
              <a:latin typeface="+mn-lt"/>
            </a:endParaRPr>
          </a:p>
        </p:txBody>
      </p:sp>
      <p:sp>
        <p:nvSpPr>
          <p:cNvPr id="5" name="laptop"/>
          <p:cNvSpPr>
            <a:spLocks noEditPoints="1" noChangeArrowheads="1"/>
          </p:cNvSpPr>
          <p:nvPr/>
        </p:nvSpPr>
        <p:spPr bwMode="auto">
          <a:xfrm>
            <a:off x="554038" y="4065588"/>
            <a:ext cx="939800" cy="763587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30000"/>
              </a:spcBef>
            </a:pPr>
            <a:endParaRPr lang="ru-RU" altLang="ru-RU" sz="2000" b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6" name="laptop"/>
          <p:cNvSpPr>
            <a:spLocks noEditPoints="1" noChangeArrowheads="1"/>
          </p:cNvSpPr>
          <p:nvPr/>
        </p:nvSpPr>
        <p:spPr bwMode="auto">
          <a:xfrm>
            <a:off x="1344613" y="4954588"/>
            <a:ext cx="939800" cy="763587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30000"/>
              </a:spcBef>
            </a:pPr>
            <a:endParaRPr lang="ru-RU" altLang="ru-RU" sz="2000" b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7" name="laptop"/>
          <p:cNvSpPr>
            <a:spLocks noEditPoints="1" noChangeArrowheads="1"/>
          </p:cNvSpPr>
          <p:nvPr/>
        </p:nvSpPr>
        <p:spPr bwMode="auto">
          <a:xfrm>
            <a:off x="2468563" y="5641975"/>
            <a:ext cx="939800" cy="763588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30000"/>
              </a:spcBef>
            </a:pPr>
            <a:endParaRPr lang="ru-RU" altLang="ru-RU" sz="2000" b="0">
              <a:solidFill>
                <a:srgbClr val="CCCC00"/>
              </a:solidFill>
              <a:latin typeface="+mn-lt"/>
            </a:endParaRPr>
          </a:p>
        </p:txBody>
      </p:sp>
      <p:sp>
        <p:nvSpPr>
          <p:cNvPr id="8" name="laptop"/>
          <p:cNvSpPr>
            <a:spLocks noEditPoints="1" noChangeArrowheads="1"/>
          </p:cNvSpPr>
          <p:nvPr/>
        </p:nvSpPr>
        <p:spPr bwMode="auto">
          <a:xfrm>
            <a:off x="4059238" y="5686425"/>
            <a:ext cx="939800" cy="763588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30000"/>
              </a:spcBef>
            </a:pPr>
            <a:endParaRPr lang="ru-RU" altLang="ru-RU" sz="2000" b="0">
              <a:solidFill>
                <a:srgbClr val="CCCC00"/>
              </a:solidFill>
              <a:latin typeface="+mn-lt"/>
            </a:endParaRPr>
          </a:p>
        </p:txBody>
      </p:sp>
      <p:sp>
        <p:nvSpPr>
          <p:cNvPr id="9" name="laptop"/>
          <p:cNvSpPr>
            <a:spLocks noEditPoints="1" noChangeArrowheads="1"/>
          </p:cNvSpPr>
          <p:nvPr/>
        </p:nvSpPr>
        <p:spPr bwMode="auto">
          <a:xfrm>
            <a:off x="5543550" y="5641975"/>
            <a:ext cx="939800" cy="763588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30000"/>
              </a:spcBef>
            </a:pPr>
            <a:endParaRPr lang="ru-RU" altLang="ru-RU" sz="2000" b="0">
              <a:solidFill>
                <a:srgbClr val="CCCC00"/>
              </a:solidFill>
              <a:latin typeface="+mn-lt"/>
            </a:endParaRPr>
          </a:p>
        </p:txBody>
      </p:sp>
      <p:sp>
        <p:nvSpPr>
          <p:cNvPr id="10" name="laptop"/>
          <p:cNvSpPr>
            <a:spLocks noEditPoints="1" noChangeArrowheads="1"/>
          </p:cNvSpPr>
          <p:nvPr/>
        </p:nvSpPr>
        <p:spPr bwMode="auto">
          <a:xfrm>
            <a:off x="6802438" y="5057775"/>
            <a:ext cx="939800" cy="763588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30000"/>
              </a:spcBef>
            </a:pPr>
            <a:endParaRPr lang="ru-RU" altLang="ru-RU" sz="2000" b="0">
              <a:solidFill>
                <a:srgbClr val="CCCC00"/>
              </a:solidFill>
              <a:latin typeface="+mn-lt"/>
            </a:endParaRPr>
          </a:p>
        </p:txBody>
      </p:sp>
      <p:sp>
        <p:nvSpPr>
          <p:cNvPr id="11" name="laptop"/>
          <p:cNvSpPr>
            <a:spLocks noEditPoints="1" noChangeArrowheads="1"/>
          </p:cNvSpPr>
          <p:nvPr/>
        </p:nvSpPr>
        <p:spPr bwMode="auto">
          <a:xfrm>
            <a:off x="7777163" y="4024313"/>
            <a:ext cx="939800" cy="763587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30000"/>
              </a:spcBef>
            </a:pPr>
            <a:endParaRPr lang="ru-RU" altLang="ru-RU" sz="2000" b="0">
              <a:solidFill>
                <a:srgbClr val="CCCC00"/>
              </a:solidFill>
              <a:latin typeface="+mn-lt"/>
            </a:endParaRPr>
          </a:p>
        </p:txBody>
      </p:sp>
      <p:sp>
        <p:nvSpPr>
          <p:cNvPr id="12" name="computr2" descr="Center"/>
          <p:cNvSpPr>
            <a:spLocks noEditPoints="1" noChangeArrowheads="1"/>
          </p:cNvSpPr>
          <p:nvPr/>
        </p:nvSpPr>
        <p:spPr bwMode="auto">
          <a:xfrm>
            <a:off x="2938463" y="979488"/>
            <a:ext cx="2605087" cy="1450975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30000"/>
              </a:spcBef>
            </a:pPr>
            <a:r>
              <a:rPr lang="en-US" altLang="ko-KR" b="1" dirty="0" smtClean="0">
                <a:latin typeface="+mn-lt"/>
                <a:ea typeface="굴림" pitchFamily="34" charset="-127"/>
              </a:rPr>
              <a:t>Center                                                </a:t>
            </a:r>
            <a:endParaRPr lang="ru-RU" altLang="ru-RU" b="1" dirty="0">
              <a:latin typeface="+mn-lt"/>
            </a:endParaRPr>
          </a:p>
        </p:txBody>
      </p:sp>
      <p:sp>
        <p:nvSpPr>
          <p:cNvPr id="13" name="Cloud"/>
          <p:cNvSpPr>
            <a:spLocks noChangeAspect="1" noEditPoints="1" noChangeArrowheads="1"/>
          </p:cNvSpPr>
          <p:nvPr/>
        </p:nvSpPr>
        <p:spPr bwMode="auto">
          <a:xfrm>
            <a:off x="3302000" y="3606800"/>
            <a:ext cx="2024063" cy="11144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30000"/>
              </a:spcBef>
            </a:pPr>
            <a:r>
              <a:rPr lang="en-US" altLang="ko-KR" b="1" dirty="0">
                <a:latin typeface="+mn-lt"/>
                <a:ea typeface="굴림" pitchFamily="34" charset="-127"/>
              </a:rPr>
              <a:t>Channel</a:t>
            </a:r>
            <a:endParaRPr lang="ru-RU" altLang="ru-RU" b="1" dirty="0">
              <a:latin typeface="+mn-lt"/>
            </a:endParaRPr>
          </a:p>
        </p:txBody>
      </p:sp>
      <p:sp>
        <p:nvSpPr>
          <p:cNvPr id="14" name="AutoShape 15"/>
          <p:cNvSpPr>
            <a:spLocks noChangeArrowheads="1"/>
          </p:cNvSpPr>
          <p:nvPr/>
        </p:nvSpPr>
        <p:spPr bwMode="auto">
          <a:xfrm>
            <a:off x="2728913" y="2584450"/>
            <a:ext cx="3194050" cy="900113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tx1">
              <a:lumMod val="50000"/>
              <a:lumOff val="50000"/>
            </a:schemeClr>
          </a:solidFill>
          <a:ln w="22225" algn="ctr">
            <a:solidFill>
              <a:schemeClr val="tx2"/>
            </a:solidFill>
            <a:miter lim="800000"/>
            <a:headEnd/>
            <a:tailEnd/>
          </a:ln>
          <a:effectLst/>
          <a:extLst/>
        </p:spPr>
        <p:txBody>
          <a:bodyPr lIns="90000" tIns="46800" rIns="90000" bIns="46800" anchor="ctr"/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30000"/>
              </a:spcBef>
            </a:pPr>
            <a:r>
              <a:rPr lang="en-US" altLang="ko-KR" b="1" dirty="0">
                <a:latin typeface="+mn-lt"/>
                <a:ea typeface="굴림" pitchFamily="34" charset="-127"/>
              </a:rPr>
              <a:t>Message</a:t>
            </a:r>
            <a:endParaRPr lang="ru-RU" altLang="ru-RU" b="1" dirty="0">
              <a:latin typeface="+mn-lt"/>
            </a:endParaRPr>
          </a:p>
        </p:txBody>
      </p:sp>
      <p:cxnSp>
        <p:nvCxnSpPr>
          <p:cNvPr id="15" name="AutoShape 16"/>
          <p:cNvCxnSpPr>
            <a:cxnSpLocks noChangeShapeType="1"/>
            <a:stCxn id="13" idx="0"/>
            <a:endCxn id="5" idx="4"/>
          </p:cNvCxnSpPr>
          <p:nvPr/>
        </p:nvCxnSpPr>
        <p:spPr bwMode="auto">
          <a:xfrm rot="10800000">
            <a:off x="1023938" y="4065588"/>
            <a:ext cx="2284412" cy="98425"/>
          </a:xfrm>
          <a:prstGeom prst="curvedConnector4">
            <a:avLst>
              <a:gd name="adj1" fmla="val 39819"/>
              <a:gd name="adj2" fmla="val 332259"/>
            </a:avLst>
          </a:prstGeom>
          <a:noFill/>
          <a:ln w="222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AutoShape 17"/>
          <p:cNvCxnSpPr>
            <a:cxnSpLocks noChangeShapeType="1"/>
            <a:endCxn id="6" idx="4"/>
          </p:cNvCxnSpPr>
          <p:nvPr/>
        </p:nvCxnSpPr>
        <p:spPr bwMode="auto">
          <a:xfrm rot="10800000" flipV="1">
            <a:off x="1814513" y="4449763"/>
            <a:ext cx="1935162" cy="504825"/>
          </a:xfrm>
          <a:prstGeom prst="curvedConnector2">
            <a:avLst/>
          </a:prstGeom>
          <a:noFill/>
          <a:ln w="222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AutoShape 18"/>
          <p:cNvCxnSpPr>
            <a:cxnSpLocks noChangeShapeType="1"/>
            <a:endCxn id="7" idx="4"/>
          </p:cNvCxnSpPr>
          <p:nvPr/>
        </p:nvCxnSpPr>
        <p:spPr bwMode="auto">
          <a:xfrm rot="5400000">
            <a:off x="2927350" y="4565651"/>
            <a:ext cx="1087437" cy="1065212"/>
          </a:xfrm>
          <a:prstGeom prst="curvedConnector3">
            <a:avLst>
              <a:gd name="adj1" fmla="val 49926"/>
            </a:avLst>
          </a:prstGeom>
          <a:noFill/>
          <a:ln w="222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AutoShape 19"/>
          <p:cNvCxnSpPr>
            <a:cxnSpLocks noChangeShapeType="1"/>
            <a:stCxn id="13" idx="1"/>
            <a:endCxn id="8" idx="4"/>
          </p:cNvCxnSpPr>
          <p:nvPr/>
        </p:nvCxnSpPr>
        <p:spPr bwMode="auto">
          <a:xfrm rot="16200000" flipH="1">
            <a:off x="3938588" y="5095875"/>
            <a:ext cx="966787" cy="214313"/>
          </a:xfrm>
          <a:prstGeom prst="curvedConnector3">
            <a:avLst>
              <a:gd name="adj1" fmla="val 50083"/>
            </a:avLst>
          </a:prstGeom>
          <a:noFill/>
          <a:ln w="222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AutoShape 20"/>
          <p:cNvCxnSpPr>
            <a:cxnSpLocks noChangeShapeType="1"/>
            <a:endCxn id="9" idx="4"/>
          </p:cNvCxnSpPr>
          <p:nvPr/>
        </p:nvCxnSpPr>
        <p:spPr bwMode="auto">
          <a:xfrm>
            <a:off x="4719638" y="4524375"/>
            <a:ext cx="1293812" cy="1117600"/>
          </a:xfrm>
          <a:prstGeom prst="curvedConnector2">
            <a:avLst/>
          </a:prstGeom>
          <a:noFill/>
          <a:ln w="222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AutoShape 21"/>
          <p:cNvCxnSpPr>
            <a:cxnSpLocks noChangeShapeType="1"/>
            <a:stCxn id="13" idx="2"/>
            <a:endCxn id="10" idx="4"/>
          </p:cNvCxnSpPr>
          <p:nvPr/>
        </p:nvCxnSpPr>
        <p:spPr bwMode="auto">
          <a:xfrm>
            <a:off x="5324475" y="4164013"/>
            <a:ext cx="1947863" cy="893762"/>
          </a:xfrm>
          <a:prstGeom prst="curvedConnector2">
            <a:avLst/>
          </a:prstGeom>
          <a:noFill/>
          <a:ln w="222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AutoShape 22"/>
          <p:cNvCxnSpPr>
            <a:cxnSpLocks noChangeShapeType="1"/>
            <a:endCxn id="11" idx="1"/>
          </p:cNvCxnSpPr>
          <p:nvPr/>
        </p:nvCxnSpPr>
        <p:spPr bwMode="auto">
          <a:xfrm>
            <a:off x="5192713" y="3729038"/>
            <a:ext cx="2730500" cy="549275"/>
          </a:xfrm>
          <a:prstGeom prst="curvedConnector3">
            <a:avLst>
              <a:gd name="adj1" fmla="val 47324"/>
            </a:avLst>
          </a:prstGeom>
          <a:noFill/>
          <a:ln w="222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2" name="Group 28"/>
          <p:cNvGrpSpPr>
            <a:grpSpLocks/>
          </p:cNvGrpSpPr>
          <p:nvPr/>
        </p:nvGrpSpPr>
        <p:grpSpPr bwMode="auto">
          <a:xfrm>
            <a:off x="-20638" y="1801814"/>
            <a:ext cx="2959101" cy="1204913"/>
            <a:chOff x="6" y="868"/>
            <a:chExt cx="1864" cy="759"/>
          </a:xfrm>
        </p:grpSpPr>
        <p:grpSp>
          <p:nvGrpSpPr>
            <p:cNvPr id="23" name="Group 27"/>
            <p:cNvGrpSpPr>
              <a:grpSpLocks/>
            </p:cNvGrpSpPr>
            <p:nvPr/>
          </p:nvGrpSpPr>
          <p:grpSpPr bwMode="auto">
            <a:xfrm>
              <a:off x="422" y="868"/>
              <a:ext cx="888" cy="267"/>
              <a:chOff x="255" y="868"/>
              <a:chExt cx="888" cy="267"/>
            </a:xfrm>
          </p:grpSpPr>
          <p:sp>
            <p:nvSpPr>
              <p:cNvPr id="25" name="laptop"/>
              <p:cNvSpPr>
                <a:spLocks noEditPoints="1" noChangeArrowheads="1"/>
              </p:cNvSpPr>
              <p:nvPr/>
            </p:nvSpPr>
            <p:spPr bwMode="auto">
              <a:xfrm>
                <a:off x="255" y="868"/>
                <a:ext cx="277" cy="267"/>
              </a:xfrm>
              <a:custGeom>
                <a:avLst/>
                <a:gdLst>
                  <a:gd name="T0" fmla="*/ 3362 w 21600"/>
                  <a:gd name="T1" fmla="*/ 0 h 21600"/>
                  <a:gd name="T2" fmla="*/ 3362 w 21600"/>
                  <a:gd name="T3" fmla="*/ 7173 h 21600"/>
                  <a:gd name="T4" fmla="*/ 18327 w 21600"/>
                  <a:gd name="T5" fmla="*/ 0 h 21600"/>
                  <a:gd name="T6" fmla="*/ 18327 w 21600"/>
                  <a:gd name="T7" fmla="*/ 7173 h 21600"/>
                  <a:gd name="T8" fmla="*/ 10800 w 21600"/>
                  <a:gd name="T9" fmla="*/ 0 h 21600"/>
                  <a:gd name="T10" fmla="*/ 10800 w 21600"/>
                  <a:gd name="T11" fmla="*/ 21600 h 21600"/>
                  <a:gd name="T12" fmla="*/ 0 w 21600"/>
                  <a:gd name="T13" fmla="*/ 21600 h 21600"/>
                  <a:gd name="T14" fmla="*/ 21600 w 21600"/>
                  <a:gd name="T15" fmla="*/ 21600 h 21600"/>
                  <a:gd name="T16" fmla="*/ 4445 w 21600"/>
                  <a:gd name="T17" fmla="*/ 1858 h 21600"/>
                  <a:gd name="T18" fmla="*/ 17311 w 21600"/>
                  <a:gd name="T19" fmla="*/ 12323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 extrusionOk="0">
                    <a:moveTo>
                      <a:pt x="3362" y="0"/>
                    </a:moveTo>
                    <a:lnTo>
                      <a:pt x="18327" y="0"/>
                    </a:lnTo>
                    <a:lnTo>
                      <a:pt x="18327" y="14347"/>
                    </a:lnTo>
                    <a:lnTo>
                      <a:pt x="3362" y="14347"/>
                    </a:lnTo>
                    <a:lnTo>
                      <a:pt x="3362" y="0"/>
                    </a:lnTo>
                    <a:close/>
                  </a:path>
                  <a:path w="21600" h="21600" extrusionOk="0">
                    <a:moveTo>
                      <a:pt x="3340" y="15068"/>
                    </a:moveTo>
                    <a:lnTo>
                      <a:pt x="0" y="19877"/>
                    </a:lnTo>
                    <a:lnTo>
                      <a:pt x="21600" y="19877"/>
                    </a:lnTo>
                    <a:lnTo>
                      <a:pt x="18327" y="15068"/>
                    </a:lnTo>
                    <a:lnTo>
                      <a:pt x="3340" y="15068"/>
                    </a:lnTo>
                    <a:close/>
                  </a:path>
                  <a:path w="21600" h="21600" extrusionOk="0">
                    <a:moveTo>
                      <a:pt x="0" y="19877"/>
                    </a:move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9877"/>
                    </a:lnTo>
                    <a:lnTo>
                      <a:pt x="0" y="19877"/>
                    </a:lnTo>
                    <a:close/>
                  </a:path>
                  <a:path w="21600" h="21600" extrusionOk="0">
                    <a:moveTo>
                      <a:pt x="4186" y="1523"/>
                    </a:moveTo>
                    <a:lnTo>
                      <a:pt x="17547" y="1523"/>
                    </a:lnTo>
                    <a:lnTo>
                      <a:pt x="17547" y="12744"/>
                    </a:lnTo>
                    <a:lnTo>
                      <a:pt x="4186" y="12744"/>
                    </a:lnTo>
                    <a:lnTo>
                      <a:pt x="4186" y="1523"/>
                    </a:lnTo>
                    <a:close/>
                  </a:path>
                  <a:path w="21600" h="21600" extrusionOk="0">
                    <a:moveTo>
                      <a:pt x="3318" y="15549"/>
                    </a:moveTo>
                    <a:lnTo>
                      <a:pt x="2917" y="16110"/>
                    </a:lnTo>
                    <a:lnTo>
                      <a:pt x="18727" y="16110"/>
                    </a:lnTo>
                    <a:lnTo>
                      <a:pt x="18327" y="15549"/>
                    </a:lnTo>
                    <a:lnTo>
                      <a:pt x="3318" y="15549"/>
                    </a:lnTo>
                    <a:close/>
                  </a:path>
                  <a:path w="21600" h="21600" extrusionOk="0">
                    <a:moveTo>
                      <a:pt x="6213" y="18314"/>
                    </a:moveTo>
                    <a:lnTo>
                      <a:pt x="5946" y="18875"/>
                    </a:lnTo>
                    <a:lnTo>
                      <a:pt x="15766" y="18875"/>
                    </a:lnTo>
                    <a:lnTo>
                      <a:pt x="15499" y="18314"/>
                    </a:lnTo>
                    <a:lnTo>
                      <a:pt x="6213" y="18314"/>
                    </a:lnTo>
                    <a:close/>
                  </a:path>
                  <a:path w="21600" h="21600" extrusionOk="0">
                    <a:moveTo>
                      <a:pt x="2828" y="16471"/>
                    </a:moveTo>
                    <a:lnTo>
                      <a:pt x="2405" y="17072"/>
                    </a:lnTo>
                    <a:lnTo>
                      <a:pt x="19284" y="17072"/>
                    </a:lnTo>
                    <a:lnTo>
                      <a:pt x="18839" y="16471"/>
                    </a:lnTo>
                    <a:lnTo>
                      <a:pt x="2828" y="16471"/>
                    </a:lnTo>
                    <a:close/>
                  </a:path>
                  <a:path w="21600" h="21600" extrusionOk="0">
                    <a:moveTo>
                      <a:pt x="2316" y="17352"/>
                    </a:moveTo>
                    <a:lnTo>
                      <a:pt x="1871" y="17953"/>
                    </a:lnTo>
                    <a:lnTo>
                      <a:pt x="19863" y="17953"/>
                    </a:lnTo>
                    <a:lnTo>
                      <a:pt x="19395" y="17352"/>
                    </a:lnTo>
                    <a:lnTo>
                      <a:pt x="2316" y="17352"/>
                    </a:lnTo>
                    <a:close/>
                  </a:path>
                </a:pathLst>
              </a:custGeom>
              <a:solidFill>
                <a:srgbClr val="66FF3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30000"/>
                  </a:spcBef>
                </a:pPr>
                <a:endParaRPr lang="ru-RU" altLang="ru-RU" sz="2000" b="0">
                  <a:solidFill>
                    <a:schemeClr val="bg2"/>
                  </a:solidFill>
                  <a:latin typeface="+mn-lt"/>
                </a:endParaRPr>
              </a:p>
            </p:txBody>
          </p:sp>
          <p:sp>
            <p:nvSpPr>
              <p:cNvPr id="26" name="laptop"/>
              <p:cNvSpPr>
                <a:spLocks noEditPoints="1" noChangeArrowheads="1"/>
              </p:cNvSpPr>
              <p:nvPr/>
            </p:nvSpPr>
            <p:spPr bwMode="auto">
              <a:xfrm>
                <a:off x="570" y="868"/>
                <a:ext cx="277" cy="267"/>
              </a:xfrm>
              <a:custGeom>
                <a:avLst/>
                <a:gdLst>
                  <a:gd name="T0" fmla="*/ 3362 w 21600"/>
                  <a:gd name="T1" fmla="*/ 0 h 21600"/>
                  <a:gd name="T2" fmla="*/ 3362 w 21600"/>
                  <a:gd name="T3" fmla="*/ 7173 h 21600"/>
                  <a:gd name="T4" fmla="*/ 18327 w 21600"/>
                  <a:gd name="T5" fmla="*/ 0 h 21600"/>
                  <a:gd name="T6" fmla="*/ 18327 w 21600"/>
                  <a:gd name="T7" fmla="*/ 7173 h 21600"/>
                  <a:gd name="T8" fmla="*/ 10800 w 21600"/>
                  <a:gd name="T9" fmla="*/ 0 h 21600"/>
                  <a:gd name="T10" fmla="*/ 10800 w 21600"/>
                  <a:gd name="T11" fmla="*/ 21600 h 21600"/>
                  <a:gd name="T12" fmla="*/ 0 w 21600"/>
                  <a:gd name="T13" fmla="*/ 21600 h 21600"/>
                  <a:gd name="T14" fmla="*/ 21600 w 21600"/>
                  <a:gd name="T15" fmla="*/ 21600 h 21600"/>
                  <a:gd name="T16" fmla="*/ 4445 w 21600"/>
                  <a:gd name="T17" fmla="*/ 1858 h 21600"/>
                  <a:gd name="T18" fmla="*/ 17311 w 21600"/>
                  <a:gd name="T19" fmla="*/ 12323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 extrusionOk="0">
                    <a:moveTo>
                      <a:pt x="3362" y="0"/>
                    </a:moveTo>
                    <a:lnTo>
                      <a:pt x="18327" y="0"/>
                    </a:lnTo>
                    <a:lnTo>
                      <a:pt x="18327" y="14347"/>
                    </a:lnTo>
                    <a:lnTo>
                      <a:pt x="3362" y="14347"/>
                    </a:lnTo>
                    <a:lnTo>
                      <a:pt x="3362" y="0"/>
                    </a:lnTo>
                    <a:close/>
                  </a:path>
                  <a:path w="21600" h="21600" extrusionOk="0">
                    <a:moveTo>
                      <a:pt x="3340" y="15068"/>
                    </a:moveTo>
                    <a:lnTo>
                      <a:pt x="0" y="19877"/>
                    </a:lnTo>
                    <a:lnTo>
                      <a:pt x="21600" y="19877"/>
                    </a:lnTo>
                    <a:lnTo>
                      <a:pt x="18327" y="15068"/>
                    </a:lnTo>
                    <a:lnTo>
                      <a:pt x="3340" y="15068"/>
                    </a:lnTo>
                    <a:close/>
                  </a:path>
                  <a:path w="21600" h="21600" extrusionOk="0">
                    <a:moveTo>
                      <a:pt x="0" y="19877"/>
                    </a:move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9877"/>
                    </a:lnTo>
                    <a:lnTo>
                      <a:pt x="0" y="19877"/>
                    </a:lnTo>
                    <a:close/>
                  </a:path>
                  <a:path w="21600" h="21600" extrusionOk="0">
                    <a:moveTo>
                      <a:pt x="4186" y="1523"/>
                    </a:moveTo>
                    <a:lnTo>
                      <a:pt x="17547" y="1523"/>
                    </a:lnTo>
                    <a:lnTo>
                      <a:pt x="17547" y="12744"/>
                    </a:lnTo>
                    <a:lnTo>
                      <a:pt x="4186" y="12744"/>
                    </a:lnTo>
                    <a:lnTo>
                      <a:pt x="4186" y="1523"/>
                    </a:lnTo>
                    <a:close/>
                  </a:path>
                  <a:path w="21600" h="21600" extrusionOk="0">
                    <a:moveTo>
                      <a:pt x="3318" y="15549"/>
                    </a:moveTo>
                    <a:lnTo>
                      <a:pt x="2917" y="16110"/>
                    </a:lnTo>
                    <a:lnTo>
                      <a:pt x="18727" y="16110"/>
                    </a:lnTo>
                    <a:lnTo>
                      <a:pt x="18327" y="15549"/>
                    </a:lnTo>
                    <a:lnTo>
                      <a:pt x="3318" y="15549"/>
                    </a:lnTo>
                    <a:close/>
                  </a:path>
                  <a:path w="21600" h="21600" extrusionOk="0">
                    <a:moveTo>
                      <a:pt x="6213" y="18314"/>
                    </a:moveTo>
                    <a:lnTo>
                      <a:pt x="5946" y="18875"/>
                    </a:lnTo>
                    <a:lnTo>
                      <a:pt x="15766" y="18875"/>
                    </a:lnTo>
                    <a:lnTo>
                      <a:pt x="15499" y="18314"/>
                    </a:lnTo>
                    <a:lnTo>
                      <a:pt x="6213" y="18314"/>
                    </a:lnTo>
                    <a:close/>
                  </a:path>
                  <a:path w="21600" h="21600" extrusionOk="0">
                    <a:moveTo>
                      <a:pt x="2828" y="16471"/>
                    </a:moveTo>
                    <a:lnTo>
                      <a:pt x="2405" y="17072"/>
                    </a:lnTo>
                    <a:lnTo>
                      <a:pt x="19284" y="17072"/>
                    </a:lnTo>
                    <a:lnTo>
                      <a:pt x="18839" y="16471"/>
                    </a:lnTo>
                    <a:lnTo>
                      <a:pt x="2828" y="16471"/>
                    </a:lnTo>
                    <a:close/>
                  </a:path>
                  <a:path w="21600" h="21600" extrusionOk="0">
                    <a:moveTo>
                      <a:pt x="2316" y="17352"/>
                    </a:moveTo>
                    <a:lnTo>
                      <a:pt x="1871" y="17953"/>
                    </a:lnTo>
                    <a:lnTo>
                      <a:pt x="19863" y="17953"/>
                    </a:lnTo>
                    <a:lnTo>
                      <a:pt x="19395" y="17352"/>
                    </a:lnTo>
                    <a:lnTo>
                      <a:pt x="2316" y="17352"/>
                    </a:lnTo>
                    <a:close/>
                  </a:path>
                </a:pathLst>
              </a:custGeom>
              <a:solidFill>
                <a:srgbClr val="66FF3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30000"/>
                  </a:spcBef>
                </a:pPr>
                <a:endParaRPr lang="ru-RU" altLang="ru-RU" sz="2000" b="0">
                  <a:solidFill>
                    <a:schemeClr val="bg2"/>
                  </a:solidFill>
                  <a:latin typeface="+mn-lt"/>
                </a:endParaRPr>
              </a:p>
            </p:txBody>
          </p:sp>
          <p:sp>
            <p:nvSpPr>
              <p:cNvPr id="27" name="laptop"/>
              <p:cNvSpPr>
                <a:spLocks noEditPoints="1" noChangeArrowheads="1"/>
              </p:cNvSpPr>
              <p:nvPr/>
            </p:nvSpPr>
            <p:spPr bwMode="auto">
              <a:xfrm>
                <a:off x="866" y="868"/>
                <a:ext cx="277" cy="267"/>
              </a:xfrm>
              <a:custGeom>
                <a:avLst/>
                <a:gdLst>
                  <a:gd name="T0" fmla="*/ 3362 w 21600"/>
                  <a:gd name="T1" fmla="*/ 0 h 21600"/>
                  <a:gd name="T2" fmla="*/ 3362 w 21600"/>
                  <a:gd name="T3" fmla="*/ 7173 h 21600"/>
                  <a:gd name="T4" fmla="*/ 18327 w 21600"/>
                  <a:gd name="T5" fmla="*/ 0 h 21600"/>
                  <a:gd name="T6" fmla="*/ 18327 w 21600"/>
                  <a:gd name="T7" fmla="*/ 7173 h 21600"/>
                  <a:gd name="T8" fmla="*/ 10800 w 21600"/>
                  <a:gd name="T9" fmla="*/ 0 h 21600"/>
                  <a:gd name="T10" fmla="*/ 10800 w 21600"/>
                  <a:gd name="T11" fmla="*/ 21600 h 21600"/>
                  <a:gd name="T12" fmla="*/ 0 w 21600"/>
                  <a:gd name="T13" fmla="*/ 21600 h 21600"/>
                  <a:gd name="T14" fmla="*/ 21600 w 21600"/>
                  <a:gd name="T15" fmla="*/ 21600 h 21600"/>
                  <a:gd name="T16" fmla="*/ 4445 w 21600"/>
                  <a:gd name="T17" fmla="*/ 1858 h 21600"/>
                  <a:gd name="T18" fmla="*/ 17311 w 21600"/>
                  <a:gd name="T19" fmla="*/ 12323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 extrusionOk="0">
                    <a:moveTo>
                      <a:pt x="3362" y="0"/>
                    </a:moveTo>
                    <a:lnTo>
                      <a:pt x="18327" y="0"/>
                    </a:lnTo>
                    <a:lnTo>
                      <a:pt x="18327" y="14347"/>
                    </a:lnTo>
                    <a:lnTo>
                      <a:pt x="3362" y="14347"/>
                    </a:lnTo>
                    <a:lnTo>
                      <a:pt x="3362" y="0"/>
                    </a:lnTo>
                    <a:close/>
                  </a:path>
                  <a:path w="21600" h="21600" extrusionOk="0">
                    <a:moveTo>
                      <a:pt x="3340" y="15068"/>
                    </a:moveTo>
                    <a:lnTo>
                      <a:pt x="0" y="19877"/>
                    </a:lnTo>
                    <a:lnTo>
                      <a:pt x="21600" y="19877"/>
                    </a:lnTo>
                    <a:lnTo>
                      <a:pt x="18327" y="15068"/>
                    </a:lnTo>
                    <a:lnTo>
                      <a:pt x="3340" y="15068"/>
                    </a:lnTo>
                    <a:close/>
                  </a:path>
                  <a:path w="21600" h="21600" extrusionOk="0">
                    <a:moveTo>
                      <a:pt x="0" y="19877"/>
                    </a:move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9877"/>
                    </a:lnTo>
                    <a:lnTo>
                      <a:pt x="0" y="19877"/>
                    </a:lnTo>
                    <a:close/>
                  </a:path>
                  <a:path w="21600" h="21600" extrusionOk="0">
                    <a:moveTo>
                      <a:pt x="4186" y="1523"/>
                    </a:moveTo>
                    <a:lnTo>
                      <a:pt x="17547" y="1523"/>
                    </a:lnTo>
                    <a:lnTo>
                      <a:pt x="17547" y="12744"/>
                    </a:lnTo>
                    <a:lnTo>
                      <a:pt x="4186" y="12744"/>
                    </a:lnTo>
                    <a:lnTo>
                      <a:pt x="4186" y="1523"/>
                    </a:lnTo>
                    <a:close/>
                  </a:path>
                  <a:path w="21600" h="21600" extrusionOk="0">
                    <a:moveTo>
                      <a:pt x="3318" y="15549"/>
                    </a:moveTo>
                    <a:lnTo>
                      <a:pt x="2917" y="16110"/>
                    </a:lnTo>
                    <a:lnTo>
                      <a:pt x="18727" y="16110"/>
                    </a:lnTo>
                    <a:lnTo>
                      <a:pt x="18327" y="15549"/>
                    </a:lnTo>
                    <a:lnTo>
                      <a:pt x="3318" y="15549"/>
                    </a:lnTo>
                    <a:close/>
                  </a:path>
                  <a:path w="21600" h="21600" extrusionOk="0">
                    <a:moveTo>
                      <a:pt x="6213" y="18314"/>
                    </a:moveTo>
                    <a:lnTo>
                      <a:pt x="5946" y="18875"/>
                    </a:lnTo>
                    <a:lnTo>
                      <a:pt x="15766" y="18875"/>
                    </a:lnTo>
                    <a:lnTo>
                      <a:pt x="15499" y="18314"/>
                    </a:lnTo>
                    <a:lnTo>
                      <a:pt x="6213" y="18314"/>
                    </a:lnTo>
                    <a:close/>
                  </a:path>
                  <a:path w="21600" h="21600" extrusionOk="0">
                    <a:moveTo>
                      <a:pt x="2828" y="16471"/>
                    </a:moveTo>
                    <a:lnTo>
                      <a:pt x="2405" y="17072"/>
                    </a:lnTo>
                    <a:lnTo>
                      <a:pt x="19284" y="17072"/>
                    </a:lnTo>
                    <a:lnTo>
                      <a:pt x="18839" y="16471"/>
                    </a:lnTo>
                    <a:lnTo>
                      <a:pt x="2828" y="16471"/>
                    </a:lnTo>
                    <a:close/>
                  </a:path>
                  <a:path w="21600" h="21600" extrusionOk="0">
                    <a:moveTo>
                      <a:pt x="2316" y="17352"/>
                    </a:moveTo>
                    <a:lnTo>
                      <a:pt x="1871" y="17953"/>
                    </a:lnTo>
                    <a:lnTo>
                      <a:pt x="19863" y="17953"/>
                    </a:lnTo>
                    <a:lnTo>
                      <a:pt x="19395" y="17352"/>
                    </a:lnTo>
                    <a:lnTo>
                      <a:pt x="2316" y="17352"/>
                    </a:lnTo>
                    <a:close/>
                  </a:path>
                </a:pathLst>
              </a:custGeom>
              <a:solidFill>
                <a:srgbClr val="66FF3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30000"/>
                  </a:spcBef>
                </a:pPr>
                <a:endParaRPr lang="ru-RU" altLang="ru-RU" sz="2000" b="0">
                  <a:solidFill>
                    <a:schemeClr val="bg2"/>
                  </a:solidFill>
                  <a:latin typeface="+mn-lt"/>
                </a:endParaRPr>
              </a:p>
            </p:txBody>
          </p:sp>
        </p:grpSp>
        <p:sp>
          <p:nvSpPr>
            <p:cNvPr id="24" name="Text Box 26"/>
            <p:cNvSpPr txBox="1">
              <a:spLocks noChangeArrowheads="1"/>
            </p:cNvSpPr>
            <p:nvPr/>
          </p:nvSpPr>
          <p:spPr bwMode="auto">
            <a:xfrm>
              <a:off x="6" y="1257"/>
              <a:ext cx="1864" cy="3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sz="3200" b="1" dirty="0">
                  <a:solidFill>
                    <a:srgbClr val="66FF33"/>
                  </a:solidFill>
                  <a:latin typeface="+mn-lt"/>
                  <a:ea typeface="굴림" pitchFamily="34" charset="-127"/>
                </a:rPr>
                <a:t>Privileged users</a:t>
              </a:r>
              <a:endParaRPr lang="ru-RU" altLang="ru-RU" sz="3200" b="1" dirty="0">
                <a:solidFill>
                  <a:srgbClr val="66FF33"/>
                </a:solidFill>
                <a:latin typeface="+mn-lt"/>
              </a:endParaRPr>
            </a:p>
          </p:txBody>
        </p:sp>
      </p:grpSp>
      <p:grpSp>
        <p:nvGrpSpPr>
          <p:cNvPr id="28" name="Group 29"/>
          <p:cNvGrpSpPr>
            <a:grpSpLocks/>
          </p:cNvGrpSpPr>
          <p:nvPr/>
        </p:nvGrpSpPr>
        <p:grpSpPr bwMode="auto">
          <a:xfrm>
            <a:off x="6278563" y="1801814"/>
            <a:ext cx="2728912" cy="1204913"/>
            <a:chOff x="6" y="868"/>
            <a:chExt cx="1719" cy="759"/>
          </a:xfrm>
        </p:grpSpPr>
        <p:grpSp>
          <p:nvGrpSpPr>
            <p:cNvPr id="29" name="Group 30"/>
            <p:cNvGrpSpPr>
              <a:grpSpLocks/>
            </p:cNvGrpSpPr>
            <p:nvPr/>
          </p:nvGrpSpPr>
          <p:grpSpPr bwMode="auto">
            <a:xfrm>
              <a:off x="422" y="868"/>
              <a:ext cx="888" cy="267"/>
              <a:chOff x="255" y="868"/>
              <a:chExt cx="888" cy="267"/>
            </a:xfrm>
          </p:grpSpPr>
          <p:sp>
            <p:nvSpPr>
              <p:cNvPr id="31" name="laptop"/>
              <p:cNvSpPr>
                <a:spLocks noEditPoints="1" noChangeArrowheads="1"/>
              </p:cNvSpPr>
              <p:nvPr/>
            </p:nvSpPr>
            <p:spPr bwMode="auto">
              <a:xfrm>
                <a:off x="255" y="868"/>
                <a:ext cx="277" cy="267"/>
              </a:xfrm>
              <a:custGeom>
                <a:avLst/>
                <a:gdLst>
                  <a:gd name="T0" fmla="*/ 3362 w 21600"/>
                  <a:gd name="T1" fmla="*/ 0 h 21600"/>
                  <a:gd name="T2" fmla="*/ 3362 w 21600"/>
                  <a:gd name="T3" fmla="*/ 7173 h 21600"/>
                  <a:gd name="T4" fmla="*/ 18327 w 21600"/>
                  <a:gd name="T5" fmla="*/ 0 h 21600"/>
                  <a:gd name="T6" fmla="*/ 18327 w 21600"/>
                  <a:gd name="T7" fmla="*/ 7173 h 21600"/>
                  <a:gd name="T8" fmla="*/ 10800 w 21600"/>
                  <a:gd name="T9" fmla="*/ 0 h 21600"/>
                  <a:gd name="T10" fmla="*/ 10800 w 21600"/>
                  <a:gd name="T11" fmla="*/ 21600 h 21600"/>
                  <a:gd name="T12" fmla="*/ 0 w 21600"/>
                  <a:gd name="T13" fmla="*/ 21600 h 21600"/>
                  <a:gd name="T14" fmla="*/ 21600 w 21600"/>
                  <a:gd name="T15" fmla="*/ 21600 h 21600"/>
                  <a:gd name="T16" fmla="*/ 4445 w 21600"/>
                  <a:gd name="T17" fmla="*/ 1858 h 21600"/>
                  <a:gd name="T18" fmla="*/ 17311 w 21600"/>
                  <a:gd name="T19" fmla="*/ 12323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 extrusionOk="0">
                    <a:moveTo>
                      <a:pt x="3362" y="0"/>
                    </a:moveTo>
                    <a:lnTo>
                      <a:pt x="18327" y="0"/>
                    </a:lnTo>
                    <a:lnTo>
                      <a:pt x="18327" y="14347"/>
                    </a:lnTo>
                    <a:lnTo>
                      <a:pt x="3362" y="14347"/>
                    </a:lnTo>
                    <a:lnTo>
                      <a:pt x="3362" y="0"/>
                    </a:lnTo>
                    <a:close/>
                  </a:path>
                  <a:path w="21600" h="21600" extrusionOk="0">
                    <a:moveTo>
                      <a:pt x="3340" y="15068"/>
                    </a:moveTo>
                    <a:lnTo>
                      <a:pt x="0" y="19877"/>
                    </a:lnTo>
                    <a:lnTo>
                      <a:pt x="21600" y="19877"/>
                    </a:lnTo>
                    <a:lnTo>
                      <a:pt x="18327" y="15068"/>
                    </a:lnTo>
                    <a:lnTo>
                      <a:pt x="3340" y="15068"/>
                    </a:lnTo>
                    <a:close/>
                  </a:path>
                  <a:path w="21600" h="21600" extrusionOk="0">
                    <a:moveTo>
                      <a:pt x="0" y="19877"/>
                    </a:move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9877"/>
                    </a:lnTo>
                    <a:lnTo>
                      <a:pt x="0" y="19877"/>
                    </a:lnTo>
                    <a:close/>
                  </a:path>
                  <a:path w="21600" h="21600" extrusionOk="0">
                    <a:moveTo>
                      <a:pt x="4186" y="1523"/>
                    </a:moveTo>
                    <a:lnTo>
                      <a:pt x="17547" y="1523"/>
                    </a:lnTo>
                    <a:lnTo>
                      <a:pt x="17547" y="12744"/>
                    </a:lnTo>
                    <a:lnTo>
                      <a:pt x="4186" y="12744"/>
                    </a:lnTo>
                    <a:lnTo>
                      <a:pt x="4186" y="1523"/>
                    </a:lnTo>
                    <a:close/>
                  </a:path>
                  <a:path w="21600" h="21600" extrusionOk="0">
                    <a:moveTo>
                      <a:pt x="3318" y="15549"/>
                    </a:moveTo>
                    <a:lnTo>
                      <a:pt x="2917" y="16110"/>
                    </a:lnTo>
                    <a:lnTo>
                      <a:pt x="18727" y="16110"/>
                    </a:lnTo>
                    <a:lnTo>
                      <a:pt x="18327" y="15549"/>
                    </a:lnTo>
                    <a:lnTo>
                      <a:pt x="3318" y="15549"/>
                    </a:lnTo>
                    <a:close/>
                  </a:path>
                  <a:path w="21600" h="21600" extrusionOk="0">
                    <a:moveTo>
                      <a:pt x="6213" y="18314"/>
                    </a:moveTo>
                    <a:lnTo>
                      <a:pt x="5946" y="18875"/>
                    </a:lnTo>
                    <a:lnTo>
                      <a:pt x="15766" y="18875"/>
                    </a:lnTo>
                    <a:lnTo>
                      <a:pt x="15499" y="18314"/>
                    </a:lnTo>
                    <a:lnTo>
                      <a:pt x="6213" y="18314"/>
                    </a:lnTo>
                    <a:close/>
                  </a:path>
                  <a:path w="21600" h="21600" extrusionOk="0">
                    <a:moveTo>
                      <a:pt x="2828" y="16471"/>
                    </a:moveTo>
                    <a:lnTo>
                      <a:pt x="2405" y="17072"/>
                    </a:lnTo>
                    <a:lnTo>
                      <a:pt x="19284" y="17072"/>
                    </a:lnTo>
                    <a:lnTo>
                      <a:pt x="18839" y="16471"/>
                    </a:lnTo>
                    <a:lnTo>
                      <a:pt x="2828" y="16471"/>
                    </a:lnTo>
                    <a:close/>
                  </a:path>
                  <a:path w="21600" h="21600" extrusionOk="0">
                    <a:moveTo>
                      <a:pt x="2316" y="17352"/>
                    </a:moveTo>
                    <a:lnTo>
                      <a:pt x="1871" y="17953"/>
                    </a:lnTo>
                    <a:lnTo>
                      <a:pt x="19863" y="17953"/>
                    </a:lnTo>
                    <a:lnTo>
                      <a:pt x="19395" y="17352"/>
                    </a:lnTo>
                    <a:lnTo>
                      <a:pt x="2316" y="17352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30000"/>
                  </a:spcBef>
                </a:pPr>
                <a:endParaRPr lang="ru-RU" altLang="ru-RU" sz="2000" b="0">
                  <a:solidFill>
                    <a:schemeClr val="bg2"/>
                  </a:solidFill>
                  <a:latin typeface="+mn-lt"/>
                </a:endParaRPr>
              </a:p>
            </p:txBody>
          </p:sp>
          <p:sp>
            <p:nvSpPr>
              <p:cNvPr id="32" name="laptop"/>
              <p:cNvSpPr>
                <a:spLocks noEditPoints="1" noChangeArrowheads="1"/>
              </p:cNvSpPr>
              <p:nvPr/>
            </p:nvSpPr>
            <p:spPr bwMode="auto">
              <a:xfrm>
                <a:off x="570" y="868"/>
                <a:ext cx="277" cy="267"/>
              </a:xfrm>
              <a:custGeom>
                <a:avLst/>
                <a:gdLst>
                  <a:gd name="T0" fmla="*/ 3362 w 21600"/>
                  <a:gd name="T1" fmla="*/ 0 h 21600"/>
                  <a:gd name="T2" fmla="*/ 3362 w 21600"/>
                  <a:gd name="T3" fmla="*/ 7173 h 21600"/>
                  <a:gd name="T4" fmla="*/ 18327 w 21600"/>
                  <a:gd name="T5" fmla="*/ 0 h 21600"/>
                  <a:gd name="T6" fmla="*/ 18327 w 21600"/>
                  <a:gd name="T7" fmla="*/ 7173 h 21600"/>
                  <a:gd name="T8" fmla="*/ 10800 w 21600"/>
                  <a:gd name="T9" fmla="*/ 0 h 21600"/>
                  <a:gd name="T10" fmla="*/ 10800 w 21600"/>
                  <a:gd name="T11" fmla="*/ 21600 h 21600"/>
                  <a:gd name="T12" fmla="*/ 0 w 21600"/>
                  <a:gd name="T13" fmla="*/ 21600 h 21600"/>
                  <a:gd name="T14" fmla="*/ 21600 w 21600"/>
                  <a:gd name="T15" fmla="*/ 21600 h 21600"/>
                  <a:gd name="T16" fmla="*/ 4445 w 21600"/>
                  <a:gd name="T17" fmla="*/ 1858 h 21600"/>
                  <a:gd name="T18" fmla="*/ 17311 w 21600"/>
                  <a:gd name="T19" fmla="*/ 12323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 extrusionOk="0">
                    <a:moveTo>
                      <a:pt x="3362" y="0"/>
                    </a:moveTo>
                    <a:lnTo>
                      <a:pt x="18327" y="0"/>
                    </a:lnTo>
                    <a:lnTo>
                      <a:pt x="18327" y="14347"/>
                    </a:lnTo>
                    <a:lnTo>
                      <a:pt x="3362" y="14347"/>
                    </a:lnTo>
                    <a:lnTo>
                      <a:pt x="3362" y="0"/>
                    </a:lnTo>
                    <a:close/>
                  </a:path>
                  <a:path w="21600" h="21600" extrusionOk="0">
                    <a:moveTo>
                      <a:pt x="3340" y="15068"/>
                    </a:moveTo>
                    <a:lnTo>
                      <a:pt x="0" y="19877"/>
                    </a:lnTo>
                    <a:lnTo>
                      <a:pt x="21600" y="19877"/>
                    </a:lnTo>
                    <a:lnTo>
                      <a:pt x="18327" y="15068"/>
                    </a:lnTo>
                    <a:lnTo>
                      <a:pt x="3340" y="15068"/>
                    </a:lnTo>
                    <a:close/>
                  </a:path>
                  <a:path w="21600" h="21600" extrusionOk="0">
                    <a:moveTo>
                      <a:pt x="0" y="19877"/>
                    </a:move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9877"/>
                    </a:lnTo>
                    <a:lnTo>
                      <a:pt x="0" y="19877"/>
                    </a:lnTo>
                    <a:close/>
                  </a:path>
                  <a:path w="21600" h="21600" extrusionOk="0">
                    <a:moveTo>
                      <a:pt x="4186" y="1523"/>
                    </a:moveTo>
                    <a:lnTo>
                      <a:pt x="17547" y="1523"/>
                    </a:lnTo>
                    <a:lnTo>
                      <a:pt x="17547" y="12744"/>
                    </a:lnTo>
                    <a:lnTo>
                      <a:pt x="4186" y="12744"/>
                    </a:lnTo>
                    <a:lnTo>
                      <a:pt x="4186" y="1523"/>
                    </a:lnTo>
                    <a:close/>
                  </a:path>
                  <a:path w="21600" h="21600" extrusionOk="0">
                    <a:moveTo>
                      <a:pt x="3318" y="15549"/>
                    </a:moveTo>
                    <a:lnTo>
                      <a:pt x="2917" y="16110"/>
                    </a:lnTo>
                    <a:lnTo>
                      <a:pt x="18727" y="16110"/>
                    </a:lnTo>
                    <a:lnTo>
                      <a:pt x="18327" y="15549"/>
                    </a:lnTo>
                    <a:lnTo>
                      <a:pt x="3318" y="15549"/>
                    </a:lnTo>
                    <a:close/>
                  </a:path>
                  <a:path w="21600" h="21600" extrusionOk="0">
                    <a:moveTo>
                      <a:pt x="6213" y="18314"/>
                    </a:moveTo>
                    <a:lnTo>
                      <a:pt x="5946" y="18875"/>
                    </a:lnTo>
                    <a:lnTo>
                      <a:pt x="15766" y="18875"/>
                    </a:lnTo>
                    <a:lnTo>
                      <a:pt x="15499" y="18314"/>
                    </a:lnTo>
                    <a:lnTo>
                      <a:pt x="6213" y="18314"/>
                    </a:lnTo>
                    <a:close/>
                  </a:path>
                  <a:path w="21600" h="21600" extrusionOk="0">
                    <a:moveTo>
                      <a:pt x="2828" y="16471"/>
                    </a:moveTo>
                    <a:lnTo>
                      <a:pt x="2405" y="17072"/>
                    </a:lnTo>
                    <a:lnTo>
                      <a:pt x="19284" y="17072"/>
                    </a:lnTo>
                    <a:lnTo>
                      <a:pt x="18839" y="16471"/>
                    </a:lnTo>
                    <a:lnTo>
                      <a:pt x="2828" y="16471"/>
                    </a:lnTo>
                    <a:close/>
                  </a:path>
                  <a:path w="21600" h="21600" extrusionOk="0">
                    <a:moveTo>
                      <a:pt x="2316" y="17352"/>
                    </a:moveTo>
                    <a:lnTo>
                      <a:pt x="1871" y="17953"/>
                    </a:lnTo>
                    <a:lnTo>
                      <a:pt x="19863" y="17953"/>
                    </a:lnTo>
                    <a:lnTo>
                      <a:pt x="19395" y="17352"/>
                    </a:lnTo>
                    <a:lnTo>
                      <a:pt x="2316" y="17352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30000"/>
                  </a:spcBef>
                </a:pPr>
                <a:endParaRPr lang="ru-RU" altLang="ru-RU" sz="2000" b="0">
                  <a:solidFill>
                    <a:schemeClr val="bg2"/>
                  </a:solidFill>
                  <a:latin typeface="+mn-lt"/>
                </a:endParaRPr>
              </a:p>
            </p:txBody>
          </p:sp>
          <p:sp>
            <p:nvSpPr>
              <p:cNvPr id="33" name="laptop"/>
              <p:cNvSpPr>
                <a:spLocks noEditPoints="1" noChangeArrowheads="1"/>
              </p:cNvSpPr>
              <p:nvPr/>
            </p:nvSpPr>
            <p:spPr bwMode="auto">
              <a:xfrm>
                <a:off x="866" y="868"/>
                <a:ext cx="277" cy="267"/>
              </a:xfrm>
              <a:custGeom>
                <a:avLst/>
                <a:gdLst>
                  <a:gd name="T0" fmla="*/ 3362 w 21600"/>
                  <a:gd name="T1" fmla="*/ 0 h 21600"/>
                  <a:gd name="T2" fmla="*/ 3362 w 21600"/>
                  <a:gd name="T3" fmla="*/ 7173 h 21600"/>
                  <a:gd name="T4" fmla="*/ 18327 w 21600"/>
                  <a:gd name="T5" fmla="*/ 0 h 21600"/>
                  <a:gd name="T6" fmla="*/ 18327 w 21600"/>
                  <a:gd name="T7" fmla="*/ 7173 h 21600"/>
                  <a:gd name="T8" fmla="*/ 10800 w 21600"/>
                  <a:gd name="T9" fmla="*/ 0 h 21600"/>
                  <a:gd name="T10" fmla="*/ 10800 w 21600"/>
                  <a:gd name="T11" fmla="*/ 21600 h 21600"/>
                  <a:gd name="T12" fmla="*/ 0 w 21600"/>
                  <a:gd name="T13" fmla="*/ 21600 h 21600"/>
                  <a:gd name="T14" fmla="*/ 21600 w 21600"/>
                  <a:gd name="T15" fmla="*/ 21600 h 21600"/>
                  <a:gd name="T16" fmla="*/ 4445 w 21600"/>
                  <a:gd name="T17" fmla="*/ 1858 h 21600"/>
                  <a:gd name="T18" fmla="*/ 17311 w 21600"/>
                  <a:gd name="T19" fmla="*/ 12323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 extrusionOk="0">
                    <a:moveTo>
                      <a:pt x="3362" y="0"/>
                    </a:moveTo>
                    <a:lnTo>
                      <a:pt x="18327" y="0"/>
                    </a:lnTo>
                    <a:lnTo>
                      <a:pt x="18327" y="14347"/>
                    </a:lnTo>
                    <a:lnTo>
                      <a:pt x="3362" y="14347"/>
                    </a:lnTo>
                    <a:lnTo>
                      <a:pt x="3362" y="0"/>
                    </a:lnTo>
                    <a:close/>
                  </a:path>
                  <a:path w="21600" h="21600" extrusionOk="0">
                    <a:moveTo>
                      <a:pt x="3340" y="15068"/>
                    </a:moveTo>
                    <a:lnTo>
                      <a:pt x="0" y="19877"/>
                    </a:lnTo>
                    <a:lnTo>
                      <a:pt x="21600" y="19877"/>
                    </a:lnTo>
                    <a:lnTo>
                      <a:pt x="18327" y="15068"/>
                    </a:lnTo>
                    <a:lnTo>
                      <a:pt x="3340" y="15068"/>
                    </a:lnTo>
                    <a:close/>
                  </a:path>
                  <a:path w="21600" h="21600" extrusionOk="0">
                    <a:moveTo>
                      <a:pt x="0" y="19877"/>
                    </a:move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9877"/>
                    </a:lnTo>
                    <a:lnTo>
                      <a:pt x="0" y="19877"/>
                    </a:lnTo>
                    <a:close/>
                  </a:path>
                  <a:path w="21600" h="21600" extrusionOk="0">
                    <a:moveTo>
                      <a:pt x="4186" y="1523"/>
                    </a:moveTo>
                    <a:lnTo>
                      <a:pt x="17547" y="1523"/>
                    </a:lnTo>
                    <a:lnTo>
                      <a:pt x="17547" y="12744"/>
                    </a:lnTo>
                    <a:lnTo>
                      <a:pt x="4186" y="12744"/>
                    </a:lnTo>
                    <a:lnTo>
                      <a:pt x="4186" y="1523"/>
                    </a:lnTo>
                    <a:close/>
                  </a:path>
                  <a:path w="21600" h="21600" extrusionOk="0">
                    <a:moveTo>
                      <a:pt x="3318" y="15549"/>
                    </a:moveTo>
                    <a:lnTo>
                      <a:pt x="2917" y="16110"/>
                    </a:lnTo>
                    <a:lnTo>
                      <a:pt x="18727" y="16110"/>
                    </a:lnTo>
                    <a:lnTo>
                      <a:pt x="18327" y="15549"/>
                    </a:lnTo>
                    <a:lnTo>
                      <a:pt x="3318" y="15549"/>
                    </a:lnTo>
                    <a:close/>
                  </a:path>
                  <a:path w="21600" h="21600" extrusionOk="0">
                    <a:moveTo>
                      <a:pt x="6213" y="18314"/>
                    </a:moveTo>
                    <a:lnTo>
                      <a:pt x="5946" y="18875"/>
                    </a:lnTo>
                    <a:lnTo>
                      <a:pt x="15766" y="18875"/>
                    </a:lnTo>
                    <a:lnTo>
                      <a:pt x="15499" y="18314"/>
                    </a:lnTo>
                    <a:lnTo>
                      <a:pt x="6213" y="18314"/>
                    </a:lnTo>
                    <a:close/>
                  </a:path>
                  <a:path w="21600" h="21600" extrusionOk="0">
                    <a:moveTo>
                      <a:pt x="2828" y="16471"/>
                    </a:moveTo>
                    <a:lnTo>
                      <a:pt x="2405" y="17072"/>
                    </a:lnTo>
                    <a:lnTo>
                      <a:pt x="19284" y="17072"/>
                    </a:lnTo>
                    <a:lnTo>
                      <a:pt x="18839" y="16471"/>
                    </a:lnTo>
                    <a:lnTo>
                      <a:pt x="2828" y="16471"/>
                    </a:lnTo>
                    <a:close/>
                  </a:path>
                  <a:path w="21600" h="21600" extrusionOk="0">
                    <a:moveTo>
                      <a:pt x="2316" y="17352"/>
                    </a:moveTo>
                    <a:lnTo>
                      <a:pt x="1871" y="17953"/>
                    </a:lnTo>
                    <a:lnTo>
                      <a:pt x="19863" y="17953"/>
                    </a:lnTo>
                    <a:lnTo>
                      <a:pt x="19395" y="17352"/>
                    </a:lnTo>
                    <a:lnTo>
                      <a:pt x="2316" y="17352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30000"/>
                  </a:spcBef>
                </a:pPr>
                <a:endParaRPr lang="ru-RU" altLang="ru-RU" sz="2000" b="0">
                  <a:solidFill>
                    <a:schemeClr val="bg2"/>
                  </a:solidFill>
                  <a:latin typeface="+mn-lt"/>
                </a:endParaRPr>
              </a:p>
            </p:txBody>
          </p:sp>
        </p:grpSp>
        <p:sp>
          <p:nvSpPr>
            <p:cNvPr id="30" name="Text Box 34"/>
            <p:cNvSpPr txBox="1">
              <a:spLocks noChangeArrowheads="1"/>
            </p:cNvSpPr>
            <p:nvPr/>
          </p:nvSpPr>
          <p:spPr bwMode="auto">
            <a:xfrm>
              <a:off x="6" y="1257"/>
              <a:ext cx="1719" cy="3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sz="3200" b="1" dirty="0">
                  <a:solidFill>
                    <a:srgbClr val="FF0000"/>
                  </a:solidFill>
                  <a:latin typeface="+mn-lt"/>
                  <a:ea typeface="굴림" pitchFamily="34" charset="-127"/>
                </a:rPr>
                <a:t>Revoked users</a:t>
              </a:r>
              <a:endParaRPr lang="ru-RU" altLang="ru-RU" sz="3200" b="1" dirty="0">
                <a:solidFill>
                  <a:srgbClr val="FF0000"/>
                </a:solidFill>
                <a:latin typeface="+mn-lt"/>
              </a:endParaRPr>
            </a:p>
          </p:txBody>
        </p:sp>
      </p:grp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0" y="6520259"/>
            <a:ext cx="9144000" cy="36512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Alexey Urivskiy                                                                                                            ACCT'2014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713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animClr clrSpc="rgb" dir="cw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9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9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animClr clrSpc="rgb" dir="cw">
                                      <p:cBhvr>
                                        <p:cTn id="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animClr clrSpc="rgb" dir="cw">
                                      <p:cBhvr>
                                        <p:cTn id="8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6" grpId="0" animBg="1"/>
      <p:bldP spid="6" grpId="1" animBg="1"/>
      <p:bldP spid="7" grpId="0" animBg="1"/>
      <p:bldP spid="7" grpId="1" animBg="1"/>
      <p:bldP spid="7" grpId="2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750888"/>
          </a:xfrm>
        </p:spPr>
        <p:txBody>
          <a:bodyPr>
            <a:noAutofit/>
          </a:bodyPr>
          <a:lstStyle/>
          <a:p>
            <a:r>
              <a:rPr lang="en-US" altLang="ko-KR" b="1" dirty="0" smtClean="0">
                <a:ea typeface="굴림" pitchFamily="34" charset="-127"/>
              </a:rPr>
              <a:t>Users </a:t>
            </a:r>
            <a:r>
              <a:rPr lang="en-US" altLang="ko-KR" b="1" dirty="0">
                <a:ea typeface="굴림" pitchFamily="34" charset="-127"/>
              </a:rPr>
              <a:t>Key </a:t>
            </a:r>
            <a:r>
              <a:rPr lang="en-US" altLang="ko-KR" b="1" dirty="0" smtClean="0">
                <a:ea typeface="굴림" pitchFamily="34" charset="-127"/>
              </a:rPr>
              <a:t>Block </a:t>
            </a:r>
            <a:r>
              <a:rPr lang="en-US" altLang="ko-KR" b="1" dirty="0">
                <a:ea typeface="굴림" pitchFamily="34" charset="-127"/>
              </a:rPr>
              <a:t>Example</a:t>
            </a:r>
            <a:endParaRPr lang="ru-RU" altLang="ru-RU" b="1" dirty="0"/>
          </a:p>
        </p:txBody>
      </p:sp>
      <p:cxnSp>
        <p:nvCxnSpPr>
          <p:cNvPr id="3" name="AutoShape 3"/>
          <p:cNvCxnSpPr>
            <a:cxnSpLocks noChangeShapeType="1"/>
            <a:stCxn id="126" idx="3"/>
            <a:endCxn id="25" idx="0"/>
          </p:cNvCxnSpPr>
          <p:nvPr/>
        </p:nvCxnSpPr>
        <p:spPr bwMode="auto">
          <a:xfrm flipH="1">
            <a:off x="2720975" y="2270125"/>
            <a:ext cx="2003425" cy="909638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" name="AutoShape 4"/>
          <p:cNvCxnSpPr>
            <a:cxnSpLocks noChangeShapeType="1"/>
            <a:stCxn id="126" idx="3"/>
            <a:endCxn id="85" idx="0"/>
          </p:cNvCxnSpPr>
          <p:nvPr/>
        </p:nvCxnSpPr>
        <p:spPr bwMode="auto">
          <a:xfrm>
            <a:off x="4724400" y="2270125"/>
            <a:ext cx="2451100" cy="911225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AutoShape 9"/>
          <p:cNvCxnSpPr>
            <a:cxnSpLocks noChangeShapeType="1"/>
            <a:stCxn id="25" idx="3"/>
            <a:endCxn id="16" idx="0"/>
          </p:cNvCxnSpPr>
          <p:nvPr/>
        </p:nvCxnSpPr>
        <p:spPr bwMode="auto">
          <a:xfrm flipH="1">
            <a:off x="1027113" y="4056063"/>
            <a:ext cx="1481137" cy="801687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AutoShape 10"/>
          <p:cNvCxnSpPr>
            <a:cxnSpLocks noChangeShapeType="1"/>
            <a:stCxn id="25" idx="3"/>
            <a:endCxn id="41" idx="0"/>
          </p:cNvCxnSpPr>
          <p:nvPr/>
        </p:nvCxnSpPr>
        <p:spPr bwMode="auto">
          <a:xfrm>
            <a:off x="2508250" y="4056063"/>
            <a:ext cx="3175" cy="801687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AutoShape 11"/>
          <p:cNvCxnSpPr>
            <a:cxnSpLocks noChangeShapeType="1"/>
            <a:stCxn id="25" idx="3"/>
            <a:endCxn id="57" idx="0"/>
          </p:cNvCxnSpPr>
          <p:nvPr/>
        </p:nvCxnSpPr>
        <p:spPr bwMode="auto">
          <a:xfrm>
            <a:off x="2508250" y="4056063"/>
            <a:ext cx="1489075" cy="801687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Oval 12"/>
          <p:cNvSpPr>
            <a:spLocks noChangeAspect="1" noChangeArrowheads="1"/>
          </p:cNvSpPr>
          <p:nvPr/>
        </p:nvSpPr>
        <p:spPr bwMode="auto">
          <a:xfrm>
            <a:off x="161925" y="6043613"/>
            <a:ext cx="331788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9" name="Oval 13"/>
          <p:cNvSpPr>
            <a:spLocks noChangeAspect="1" noChangeArrowheads="1"/>
          </p:cNvSpPr>
          <p:nvPr/>
        </p:nvSpPr>
        <p:spPr bwMode="auto">
          <a:xfrm>
            <a:off x="528638" y="60436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10" name="Oval 14"/>
          <p:cNvSpPr>
            <a:spLocks noChangeAspect="1" noChangeArrowheads="1"/>
          </p:cNvSpPr>
          <p:nvPr/>
        </p:nvSpPr>
        <p:spPr bwMode="auto">
          <a:xfrm>
            <a:off x="895350" y="6043613"/>
            <a:ext cx="331788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11" name="Oval 15"/>
          <p:cNvSpPr>
            <a:spLocks noChangeAspect="1" noChangeArrowheads="1"/>
          </p:cNvSpPr>
          <p:nvPr/>
        </p:nvSpPr>
        <p:spPr bwMode="auto">
          <a:xfrm>
            <a:off x="1262063" y="60436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cxnSp>
        <p:nvCxnSpPr>
          <p:cNvPr id="12" name="AutoShape 16"/>
          <p:cNvCxnSpPr>
            <a:cxnSpLocks noChangeShapeType="1"/>
            <a:stCxn id="16" idx="3"/>
            <a:endCxn id="8" idx="0"/>
          </p:cNvCxnSpPr>
          <p:nvPr/>
        </p:nvCxnSpPr>
        <p:spPr bwMode="auto">
          <a:xfrm flipH="1">
            <a:off x="328613" y="5480050"/>
            <a:ext cx="549275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AutoShape 17"/>
          <p:cNvCxnSpPr>
            <a:cxnSpLocks noChangeShapeType="1"/>
            <a:stCxn id="16" idx="3"/>
            <a:endCxn id="9" idx="0"/>
          </p:cNvCxnSpPr>
          <p:nvPr/>
        </p:nvCxnSpPr>
        <p:spPr bwMode="auto">
          <a:xfrm flipH="1">
            <a:off x="695325" y="5480050"/>
            <a:ext cx="182563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AutoShape 18"/>
          <p:cNvCxnSpPr>
            <a:cxnSpLocks noChangeShapeType="1"/>
            <a:stCxn id="16" idx="3"/>
            <a:endCxn id="10" idx="0"/>
          </p:cNvCxnSpPr>
          <p:nvPr/>
        </p:nvCxnSpPr>
        <p:spPr bwMode="auto">
          <a:xfrm>
            <a:off x="877888" y="5480050"/>
            <a:ext cx="184150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AutoShape 19"/>
          <p:cNvCxnSpPr>
            <a:cxnSpLocks noChangeShapeType="1"/>
            <a:stCxn id="16" idx="3"/>
            <a:endCxn id="11" idx="0"/>
          </p:cNvCxnSpPr>
          <p:nvPr/>
        </p:nvCxnSpPr>
        <p:spPr bwMode="auto">
          <a:xfrm>
            <a:off x="877888" y="5480050"/>
            <a:ext cx="550862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AutoShape 20"/>
          <p:cNvSpPr>
            <a:spLocks noChangeAspect="1" noChangeArrowheads="1"/>
          </p:cNvSpPr>
          <p:nvPr/>
        </p:nvSpPr>
        <p:spPr bwMode="auto">
          <a:xfrm>
            <a:off x="650875" y="4868863"/>
            <a:ext cx="603250" cy="600075"/>
          </a:xfrm>
          <a:prstGeom prst="cube">
            <a:avLst>
              <a:gd name="adj" fmla="val 25000"/>
            </a:avLst>
          </a:prstGeom>
          <a:solidFill>
            <a:srgbClr val="008000"/>
          </a:solidFill>
          <a:ln w="2222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grpSp>
        <p:nvGrpSpPr>
          <p:cNvPr id="17" name="Group 21"/>
          <p:cNvGrpSpPr>
            <a:grpSpLocks/>
          </p:cNvGrpSpPr>
          <p:nvPr/>
        </p:nvGrpSpPr>
        <p:grpSpPr bwMode="auto">
          <a:xfrm flipH="1">
            <a:off x="701675" y="5072063"/>
            <a:ext cx="360363" cy="358775"/>
            <a:chOff x="3532" y="998"/>
            <a:chExt cx="623" cy="595"/>
          </a:xfrm>
        </p:grpSpPr>
        <p:sp>
          <p:nvSpPr>
            <p:cNvPr id="18" name="Rectangle 22"/>
            <p:cNvSpPr>
              <a:spLocks noChangeArrowheads="1"/>
            </p:cNvSpPr>
            <p:nvPr/>
          </p:nvSpPr>
          <p:spPr bwMode="auto">
            <a:xfrm>
              <a:off x="3532" y="998"/>
              <a:ext cx="623" cy="595"/>
            </a:xfrm>
            <a:prstGeom prst="rect">
              <a:avLst/>
            </a:prstGeom>
            <a:gradFill rotWithShape="1">
              <a:gsLst>
                <a:gs pos="0">
                  <a:srgbClr val="FF9900"/>
                </a:gs>
                <a:gs pos="100000">
                  <a:srgbClr val="FF9900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46800" rIns="36000" bIns="46800" anchor="ctr"/>
            <a:lstStyle/>
            <a:p>
              <a:endParaRPr lang="ru-RU"/>
            </a:p>
          </p:txBody>
        </p:sp>
        <p:grpSp>
          <p:nvGrpSpPr>
            <p:cNvPr id="19" name="Group 23"/>
            <p:cNvGrpSpPr>
              <a:grpSpLocks/>
            </p:cNvGrpSpPr>
            <p:nvPr/>
          </p:nvGrpSpPr>
          <p:grpSpPr bwMode="auto">
            <a:xfrm>
              <a:off x="3551" y="1026"/>
              <a:ext cx="576" cy="567"/>
              <a:chOff x="4354" y="1026"/>
              <a:chExt cx="576" cy="567"/>
            </a:xfrm>
          </p:grpSpPr>
          <p:pic>
            <p:nvPicPr>
              <p:cNvPr id="20" name="Picture 24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54" y="1026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" name="Picture 25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39" y="1054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2" name="Picture 26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24" y="1083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3" name="Picture 27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9" y="1111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24" name="Group 28"/>
          <p:cNvGrpSpPr>
            <a:grpSpLocks/>
          </p:cNvGrpSpPr>
          <p:nvPr/>
        </p:nvGrpSpPr>
        <p:grpSpPr bwMode="auto">
          <a:xfrm>
            <a:off x="2185988" y="3190875"/>
            <a:ext cx="857250" cy="854075"/>
            <a:chOff x="1272" y="2003"/>
            <a:chExt cx="540" cy="538"/>
          </a:xfrm>
        </p:grpSpPr>
        <p:sp>
          <p:nvSpPr>
            <p:cNvPr id="25" name="AutoShape 29"/>
            <p:cNvSpPr>
              <a:spLocks noChangeAspect="1" noChangeArrowheads="1"/>
            </p:cNvSpPr>
            <p:nvPr/>
          </p:nvSpPr>
          <p:spPr bwMode="auto">
            <a:xfrm>
              <a:off x="1272" y="2003"/>
              <a:ext cx="540" cy="538"/>
            </a:xfrm>
            <a:prstGeom prst="cube">
              <a:avLst>
                <a:gd name="adj" fmla="val 25000"/>
              </a:avLst>
            </a:prstGeom>
            <a:solidFill>
              <a:srgbClr val="008000"/>
            </a:solidFill>
            <a:ln w="22225" algn="ctr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/>
            </a:p>
          </p:txBody>
        </p:sp>
        <p:grpSp>
          <p:nvGrpSpPr>
            <p:cNvPr id="26" name="Group 30"/>
            <p:cNvGrpSpPr>
              <a:grpSpLocks/>
            </p:cNvGrpSpPr>
            <p:nvPr/>
          </p:nvGrpSpPr>
          <p:grpSpPr bwMode="auto">
            <a:xfrm flipH="1">
              <a:off x="1309" y="2166"/>
              <a:ext cx="340" cy="340"/>
              <a:chOff x="3532" y="998"/>
              <a:chExt cx="623" cy="595"/>
            </a:xfrm>
          </p:grpSpPr>
          <p:sp>
            <p:nvSpPr>
              <p:cNvPr id="27" name="Rectangle 31"/>
              <p:cNvSpPr>
                <a:spLocks noChangeArrowheads="1"/>
              </p:cNvSpPr>
              <p:nvPr/>
            </p:nvSpPr>
            <p:spPr bwMode="auto">
              <a:xfrm>
                <a:off x="3532" y="998"/>
                <a:ext cx="623" cy="595"/>
              </a:xfrm>
              <a:prstGeom prst="rect">
                <a:avLst/>
              </a:prstGeom>
              <a:gradFill rotWithShape="1">
                <a:gsLst>
                  <a:gs pos="0">
                    <a:srgbClr val="00FFFF"/>
                  </a:gs>
                  <a:gs pos="100000">
                    <a:srgbClr val="00FFFF">
                      <a:gamma/>
                      <a:shade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46800" rIns="36000" bIns="46800" anchor="ctr"/>
              <a:lstStyle/>
              <a:p>
                <a:endParaRPr lang="ru-RU"/>
              </a:p>
            </p:txBody>
          </p:sp>
          <p:grpSp>
            <p:nvGrpSpPr>
              <p:cNvPr id="28" name="Group 32"/>
              <p:cNvGrpSpPr>
                <a:grpSpLocks/>
              </p:cNvGrpSpPr>
              <p:nvPr/>
            </p:nvGrpSpPr>
            <p:grpSpPr bwMode="auto">
              <a:xfrm>
                <a:off x="3551" y="1026"/>
                <a:ext cx="576" cy="567"/>
                <a:chOff x="4354" y="1026"/>
                <a:chExt cx="576" cy="567"/>
              </a:xfrm>
            </p:grpSpPr>
            <p:pic>
              <p:nvPicPr>
                <p:cNvPr id="29" name="Picture 33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354" y="1026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0" name="Picture 34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39" y="1054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1" name="Picture 35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24" y="1083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2" name="Picture 36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609" y="1111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</p:grpSp>
      <p:sp>
        <p:nvSpPr>
          <p:cNvPr id="33" name="Oval 37"/>
          <p:cNvSpPr>
            <a:spLocks noChangeAspect="1" noChangeArrowheads="1"/>
          </p:cNvSpPr>
          <p:nvPr/>
        </p:nvSpPr>
        <p:spPr bwMode="auto">
          <a:xfrm>
            <a:off x="1646238" y="60436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34" name="Oval 38"/>
          <p:cNvSpPr>
            <a:spLocks noChangeAspect="1" noChangeArrowheads="1"/>
          </p:cNvSpPr>
          <p:nvPr/>
        </p:nvSpPr>
        <p:spPr bwMode="auto">
          <a:xfrm>
            <a:off x="2012950" y="6043613"/>
            <a:ext cx="331788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35" name="Oval 39"/>
          <p:cNvSpPr>
            <a:spLocks noChangeAspect="1" noChangeArrowheads="1"/>
          </p:cNvSpPr>
          <p:nvPr/>
        </p:nvSpPr>
        <p:spPr bwMode="auto">
          <a:xfrm>
            <a:off x="2379663" y="60436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36" name="Oval 40"/>
          <p:cNvSpPr>
            <a:spLocks noChangeAspect="1" noChangeArrowheads="1"/>
          </p:cNvSpPr>
          <p:nvPr/>
        </p:nvSpPr>
        <p:spPr bwMode="auto">
          <a:xfrm>
            <a:off x="2746375" y="6038850"/>
            <a:ext cx="331788" cy="331788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cxnSp>
        <p:nvCxnSpPr>
          <p:cNvPr id="37" name="AutoShape 41"/>
          <p:cNvCxnSpPr>
            <a:cxnSpLocks noChangeShapeType="1"/>
            <a:stCxn id="41" idx="3"/>
            <a:endCxn id="33" idx="0"/>
          </p:cNvCxnSpPr>
          <p:nvPr/>
        </p:nvCxnSpPr>
        <p:spPr bwMode="auto">
          <a:xfrm flipH="1">
            <a:off x="1812925" y="5480050"/>
            <a:ext cx="549275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AutoShape 42"/>
          <p:cNvCxnSpPr>
            <a:cxnSpLocks noChangeShapeType="1"/>
            <a:stCxn id="41" idx="3"/>
            <a:endCxn id="34" idx="0"/>
          </p:cNvCxnSpPr>
          <p:nvPr/>
        </p:nvCxnSpPr>
        <p:spPr bwMode="auto">
          <a:xfrm flipH="1">
            <a:off x="2179638" y="5480050"/>
            <a:ext cx="182562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AutoShape 43"/>
          <p:cNvCxnSpPr>
            <a:cxnSpLocks noChangeShapeType="1"/>
            <a:stCxn id="41" idx="3"/>
            <a:endCxn id="35" idx="0"/>
          </p:cNvCxnSpPr>
          <p:nvPr/>
        </p:nvCxnSpPr>
        <p:spPr bwMode="auto">
          <a:xfrm>
            <a:off x="2362200" y="5480050"/>
            <a:ext cx="184150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AutoShape 44"/>
          <p:cNvCxnSpPr>
            <a:cxnSpLocks noChangeShapeType="1"/>
            <a:stCxn id="41" idx="3"/>
            <a:endCxn id="36" idx="0"/>
          </p:cNvCxnSpPr>
          <p:nvPr/>
        </p:nvCxnSpPr>
        <p:spPr bwMode="auto">
          <a:xfrm>
            <a:off x="2362200" y="5480050"/>
            <a:ext cx="550863" cy="547688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AutoShape 45"/>
          <p:cNvSpPr>
            <a:spLocks noChangeAspect="1" noChangeArrowheads="1"/>
          </p:cNvSpPr>
          <p:nvPr/>
        </p:nvSpPr>
        <p:spPr bwMode="auto">
          <a:xfrm>
            <a:off x="2135188" y="4868863"/>
            <a:ext cx="603250" cy="600075"/>
          </a:xfrm>
          <a:prstGeom prst="cube">
            <a:avLst>
              <a:gd name="adj" fmla="val 25000"/>
            </a:avLst>
          </a:prstGeom>
          <a:solidFill>
            <a:srgbClr val="008000"/>
          </a:solidFill>
          <a:ln w="2222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grpSp>
        <p:nvGrpSpPr>
          <p:cNvPr id="42" name="Group 46"/>
          <p:cNvGrpSpPr>
            <a:grpSpLocks/>
          </p:cNvGrpSpPr>
          <p:nvPr/>
        </p:nvGrpSpPr>
        <p:grpSpPr bwMode="auto">
          <a:xfrm flipH="1">
            <a:off x="2185988" y="5072063"/>
            <a:ext cx="360362" cy="358775"/>
            <a:chOff x="3532" y="998"/>
            <a:chExt cx="623" cy="595"/>
          </a:xfrm>
        </p:grpSpPr>
        <p:sp>
          <p:nvSpPr>
            <p:cNvPr id="43" name="Rectangle 47"/>
            <p:cNvSpPr>
              <a:spLocks noChangeArrowheads="1"/>
            </p:cNvSpPr>
            <p:nvPr/>
          </p:nvSpPr>
          <p:spPr bwMode="auto">
            <a:xfrm>
              <a:off x="3532" y="998"/>
              <a:ext cx="623" cy="595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0000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46800" rIns="36000" bIns="46800" anchor="ctr"/>
            <a:lstStyle/>
            <a:p>
              <a:endParaRPr lang="ru-RU"/>
            </a:p>
          </p:txBody>
        </p:sp>
        <p:grpSp>
          <p:nvGrpSpPr>
            <p:cNvPr id="44" name="Group 48"/>
            <p:cNvGrpSpPr>
              <a:grpSpLocks/>
            </p:cNvGrpSpPr>
            <p:nvPr/>
          </p:nvGrpSpPr>
          <p:grpSpPr bwMode="auto">
            <a:xfrm>
              <a:off x="3551" y="1026"/>
              <a:ext cx="576" cy="567"/>
              <a:chOff x="4354" y="1026"/>
              <a:chExt cx="576" cy="567"/>
            </a:xfrm>
          </p:grpSpPr>
          <p:pic>
            <p:nvPicPr>
              <p:cNvPr id="45" name="Picture 49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54" y="1026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6" name="Picture 50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39" y="1054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7" name="Picture 51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24" y="1083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8" name="Picture 52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9" y="1111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49" name="Oval 53"/>
          <p:cNvSpPr>
            <a:spLocks noChangeAspect="1" noChangeArrowheads="1"/>
          </p:cNvSpPr>
          <p:nvPr/>
        </p:nvSpPr>
        <p:spPr bwMode="auto">
          <a:xfrm>
            <a:off x="3132138" y="60436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50" name="Oval 54"/>
          <p:cNvSpPr>
            <a:spLocks noChangeAspect="1" noChangeArrowheads="1"/>
          </p:cNvSpPr>
          <p:nvPr/>
        </p:nvSpPr>
        <p:spPr bwMode="auto">
          <a:xfrm>
            <a:off x="3498850" y="6043613"/>
            <a:ext cx="331788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51" name="Oval 55"/>
          <p:cNvSpPr>
            <a:spLocks noChangeAspect="1" noChangeArrowheads="1"/>
          </p:cNvSpPr>
          <p:nvPr/>
        </p:nvSpPr>
        <p:spPr bwMode="auto">
          <a:xfrm>
            <a:off x="3865563" y="60436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52" name="Oval 56"/>
          <p:cNvSpPr>
            <a:spLocks noChangeAspect="1" noChangeArrowheads="1"/>
          </p:cNvSpPr>
          <p:nvPr/>
        </p:nvSpPr>
        <p:spPr bwMode="auto">
          <a:xfrm>
            <a:off x="4232275" y="6043613"/>
            <a:ext cx="331788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cxnSp>
        <p:nvCxnSpPr>
          <p:cNvPr id="53" name="AutoShape 57"/>
          <p:cNvCxnSpPr>
            <a:cxnSpLocks noChangeShapeType="1"/>
            <a:stCxn id="57" idx="3"/>
            <a:endCxn id="49" idx="0"/>
          </p:cNvCxnSpPr>
          <p:nvPr/>
        </p:nvCxnSpPr>
        <p:spPr bwMode="auto">
          <a:xfrm flipH="1">
            <a:off x="3298825" y="5480050"/>
            <a:ext cx="549275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AutoShape 58"/>
          <p:cNvCxnSpPr>
            <a:cxnSpLocks noChangeShapeType="1"/>
            <a:stCxn id="57" idx="3"/>
            <a:endCxn id="50" idx="0"/>
          </p:cNvCxnSpPr>
          <p:nvPr/>
        </p:nvCxnSpPr>
        <p:spPr bwMode="auto">
          <a:xfrm flipH="1">
            <a:off x="3665538" y="5480050"/>
            <a:ext cx="182562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AutoShape 59"/>
          <p:cNvCxnSpPr>
            <a:cxnSpLocks noChangeShapeType="1"/>
            <a:stCxn id="57" idx="3"/>
            <a:endCxn id="51" idx="0"/>
          </p:cNvCxnSpPr>
          <p:nvPr/>
        </p:nvCxnSpPr>
        <p:spPr bwMode="auto">
          <a:xfrm>
            <a:off x="3848100" y="5480050"/>
            <a:ext cx="184150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AutoShape 60"/>
          <p:cNvCxnSpPr>
            <a:cxnSpLocks noChangeShapeType="1"/>
            <a:stCxn id="57" idx="3"/>
            <a:endCxn id="52" idx="0"/>
          </p:cNvCxnSpPr>
          <p:nvPr/>
        </p:nvCxnSpPr>
        <p:spPr bwMode="auto">
          <a:xfrm>
            <a:off x="3848100" y="5480050"/>
            <a:ext cx="550863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" name="AutoShape 61"/>
          <p:cNvSpPr>
            <a:spLocks noChangeAspect="1" noChangeArrowheads="1"/>
          </p:cNvSpPr>
          <p:nvPr/>
        </p:nvSpPr>
        <p:spPr bwMode="auto">
          <a:xfrm>
            <a:off x="3621088" y="4868863"/>
            <a:ext cx="603250" cy="600075"/>
          </a:xfrm>
          <a:prstGeom prst="cube">
            <a:avLst>
              <a:gd name="adj" fmla="val 25000"/>
            </a:avLst>
          </a:prstGeom>
          <a:solidFill>
            <a:srgbClr val="008000"/>
          </a:solidFill>
          <a:ln w="2222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grpSp>
        <p:nvGrpSpPr>
          <p:cNvPr id="58" name="Group 62"/>
          <p:cNvGrpSpPr>
            <a:grpSpLocks/>
          </p:cNvGrpSpPr>
          <p:nvPr/>
        </p:nvGrpSpPr>
        <p:grpSpPr bwMode="auto">
          <a:xfrm flipH="1">
            <a:off x="3671888" y="5072063"/>
            <a:ext cx="360362" cy="358775"/>
            <a:chOff x="3532" y="998"/>
            <a:chExt cx="623" cy="595"/>
          </a:xfrm>
        </p:grpSpPr>
        <p:sp>
          <p:nvSpPr>
            <p:cNvPr id="59" name="Rectangle 63"/>
            <p:cNvSpPr>
              <a:spLocks noChangeArrowheads="1"/>
            </p:cNvSpPr>
            <p:nvPr/>
          </p:nvSpPr>
          <p:spPr bwMode="auto">
            <a:xfrm>
              <a:off x="3532" y="998"/>
              <a:ext cx="623" cy="595"/>
            </a:xfrm>
            <a:prstGeom prst="rect">
              <a:avLst/>
            </a:prstGeom>
            <a:gradFill rotWithShape="1">
              <a:gsLst>
                <a:gs pos="0">
                  <a:srgbClr val="0000FF"/>
                </a:gs>
                <a:gs pos="100000">
                  <a:srgbClr val="0000FF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46800" rIns="36000" bIns="46800" anchor="ctr"/>
            <a:lstStyle/>
            <a:p>
              <a:endParaRPr lang="ru-RU"/>
            </a:p>
          </p:txBody>
        </p:sp>
        <p:grpSp>
          <p:nvGrpSpPr>
            <p:cNvPr id="60" name="Group 64"/>
            <p:cNvGrpSpPr>
              <a:grpSpLocks/>
            </p:cNvGrpSpPr>
            <p:nvPr/>
          </p:nvGrpSpPr>
          <p:grpSpPr bwMode="auto">
            <a:xfrm>
              <a:off x="3551" y="1026"/>
              <a:ext cx="576" cy="567"/>
              <a:chOff x="4354" y="1026"/>
              <a:chExt cx="576" cy="567"/>
            </a:xfrm>
          </p:grpSpPr>
          <p:pic>
            <p:nvPicPr>
              <p:cNvPr id="61" name="Picture 65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54" y="1026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2" name="Picture 66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39" y="1054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3" name="Picture 67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24" y="1083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4" name="Picture 68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9" y="1111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cxnSp>
        <p:nvCxnSpPr>
          <p:cNvPr id="65" name="AutoShape 69"/>
          <p:cNvCxnSpPr>
            <a:cxnSpLocks noChangeShapeType="1"/>
            <a:stCxn id="85" idx="3"/>
            <a:endCxn id="76" idx="0"/>
          </p:cNvCxnSpPr>
          <p:nvPr/>
        </p:nvCxnSpPr>
        <p:spPr bwMode="auto">
          <a:xfrm flipH="1">
            <a:off x="5481638" y="4057650"/>
            <a:ext cx="1481137" cy="801688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AutoShape 70"/>
          <p:cNvCxnSpPr>
            <a:cxnSpLocks noChangeShapeType="1"/>
            <a:stCxn id="85" idx="3"/>
            <a:endCxn id="101" idx="0"/>
          </p:cNvCxnSpPr>
          <p:nvPr/>
        </p:nvCxnSpPr>
        <p:spPr bwMode="auto">
          <a:xfrm>
            <a:off x="6962775" y="4057650"/>
            <a:ext cx="4763" cy="80010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AutoShape 71"/>
          <p:cNvCxnSpPr>
            <a:cxnSpLocks noChangeShapeType="1"/>
            <a:stCxn id="85" idx="3"/>
            <a:endCxn id="117" idx="0"/>
          </p:cNvCxnSpPr>
          <p:nvPr/>
        </p:nvCxnSpPr>
        <p:spPr bwMode="auto">
          <a:xfrm>
            <a:off x="6962775" y="4057650"/>
            <a:ext cx="1489075" cy="801688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" name="Oval 72"/>
          <p:cNvSpPr>
            <a:spLocks noChangeAspect="1" noChangeArrowheads="1"/>
          </p:cNvSpPr>
          <p:nvPr/>
        </p:nvSpPr>
        <p:spPr bwMode="auto">
          <a:xfrm>
            <a:off x="4616450" y="6045200"/>
            <a:ext cx="331788" cy="331788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69" name="Oval 73"/>
          <p:cNvSpPr>
            <a:spLocks noChangeAspect="1" noChangeArrowheads="1"/>
          </p:cNvSpPr>
          <p:nvPr/>
        </p:nvSpPr>
        <p:spPr bwMode="auto">
          <a:xfrm>
            <a:off x="4983163" y="6045200"/>
            <a:ext cx="331787" cy="331788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70" name="Oval 74"/>
          <p:cNvSpPr>
            <a:spLocks noChangeAspect="1" noChangeArrowheads="1"/>
          </p:cNvSpPr>
          <p:nvPr/>
        </p:nvSpPr>
        <p:spPr bwMode="auto">
          <a:xfrm>
            <a:off x="5349875" y="6045200"/>
            <a:ext cx="331788" cy="331788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71" name="Oval 75"/>
          <p:cNvSpPr>
            <a:spLocks noChangeAspect="1" noChangeArrowheads="1"/>
          </p:cNvSpPr>
          <p:nvPr/>
        </p:nvSpPr>
        <p:spPr bwMode="auto">
          <a:xfrm>
            <a:off x="5716588" y="6045200"/>
            <a:ext cx="331787" cy="331788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cxnSp>
        <p:nvCxnSpPr>
          <p:cNvPr id="72" name="AutoShape 76"/>
          <p:cNvCxnSpPr>
            <a:cxnSpLocks noChangeShapeType="1"/>
            <a:stCxn id="76" idx="3"/>
            <a:endCxn id="68" idx="0"/>
          </p:cNvCxnSpPr>
          <p:nvPr/>
        </p:nvCxnSpPr>
        <p:spPr bwMode="auto">
          <a:xfrm flipH="1">
            <a:off x="4783138" y="5481638"/>
            <a:ext cx="549275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AutoShape 77"/>
          <p:cNvCxnSpPr>
            <a:cxnSpLocks noChangeShapeType="1"/>
            <a:stCxn id="76" idx="3"/>
            <a:endCxn id="69" idx="0"/>
          </p:cNvCxnSpPr>
          <p:nvPr/>
        </p:nvCxnSpPr>
        <p:spPr bwMode="auto">
          <a:xfrm flipH="1">
            <a:off x="5149850" y="5481638"/>
            <a:ext cx="182563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AutoShape 78"/>
          <p:cNvCxnSpPr>
            <a:cxnSpLocks noChangeShapeType="1"/>
            <a:stCxn id="76" idx="3"/>
            <a:endCxn id="70" idx="0"/>
          </p:cNvCxnSpPr>
          <p:nvPr/>
        </p:nvCxnSpPr>
        <p:spPr bwMode="auto">
          <a:xfrm>
            <a:off x="5332413" y="5481638"/>
            <a:ext cx="184150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AutoShape 79"/>
          <p:cNvCxnSpPr>
            <a:cxnSpLocks noChangeShapeType="1"/>
            <a:stCxn id="76" idx="3"/>
            <a:endCxn id="71" idx="0"/>
          </p:cNvCxnSpPr>
          <p:nvPr/>
        </p:nvCxnSpPr>
        <p:spPr bwMode="auto">
          <a:xfrm>
            <a:off x="5332413" y="5481638"/>
            <a:ext cx="550862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AutoShape 80"/>
          <p:cNvSpPr>
            <a:spLocks noChangeAspect="1" noChangeArrowheads="1"/>
          </p:cNvSpPr>
          <p:nvPr/>
        </p:nvSpPr>
        <p:spPr bwMode="auto">
          <a:xfrm>
            <a:off x="5105400" y="4870450"/>
            <a:ext cx="603250" cy="600075"/>
          </a:xfrm>
          <a:prstGeom prst="cube">
            <a:avLst>
              <a:gd name="adj" fmla="val 25000"/>
            </a:avLst>
          </a:prstGeom>
          <a:solidFill>
            <a:srgbClr val="008000"/>
          </a:solidFill>
          <a:ln w="2222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grpSp>
        <p:nvGrpSpPr>
          <p:cNvPr id="77" name="Group 81"/>
          <p:cNvGrpSpPr>
            <a:grpSpLocks/>
          </p:cNvGrpSpPr>
          <p:nvPr/>
        </p:nvGrpSpPr>
        <p:grpSpPr bwMode="auto">
          <a:xfrm flipH="1">
            <a:off x="5156200" y="5073650"/>
            <a:ext cx="360363" cy="358775"/>
            <a:chOff x="3532" y="998"/>
            <a:chExt cx="623" cy="595"/>
          </a:xfrm>
        </p:grpSpPr>
        <p:sp>
          <p:nvSpPr>
            <p:cNvPr id="78" name="Rectangle 82"/>
            <p:cNvSpPr>
              <a:spLocks noChangeArrowheads="1"/>
            </p:cNvSpPr>
            <p:nvPr/>
          </p:nvSpPr>
          <p:spPr bwMode="auto">
            <a:xfrm>
              <a:off x="3532" y="998"/>
              <a:ext cx="623" cy="595"/>
            </a:xfrm>
            <a:prstGeom prst="rect">
              <a:avLst/>
            </a:prstGeom>
            <a:gradFill rotWithShape="1">
              <a:gsLst>
                <a:gs pos="0">
                  <a:srgbClr val="FFFF00"/>
                </a:gs>
                <a:gs pos="100000">
                  <a:srgbClr val="FFFF00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46800" rIns="36000" bIns="46800" anchor="ctr"/>
            <a:lstStyle/>
            <a:p>
              <a:endParaRPr lang="ru-RU"/>
            </a:p>
          </p:txBody>
        </p:sp>
        <p:grpSp>
          <p:nvGrpSpPr>
            <p:cNvPr id="79" name="Group 83"/>
            <p:cNvGrpSpPr>
              <a:grpSpLocks/>
            </p:cNvGrpSpPr>
            <p:nvPr/>
          </p:nvGrpSpPr>
          <p:grpSpPr bwMode="auto">
            <a:xfrm>
              <a:off x="3551" y="1026"/>
              <a:ext cx="576" cy="567"/>
              <a:chOff x="4354" y="1026"/>
              <a:chExt cx="576" cy="567"/>
            </a:xfrm>
          </p:grpSpPr>
          <p:pic>
            <p:nvPicPr>
              <p:cNvPr id="80" name="Picture 84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54" y="1026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1" name="Picture 85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39" y="1054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" name="Picture 86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24" y="1083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3" name="Picture 87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9" y="1111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84" name="Group 88"/>
          <p:cNvGrpSpPr>
            <a:grpSpLocks/>
          </p:cNvGrpSpPr>
          <p:nvPr/>
        </p:nvGrpSpPr>
        <p:grpSpPr bwMode="auto">
          <a:xfrm>
            <a:off x="6640513" y="3192463"/>
            <a:ext cx="857250" cy="854075"/>
            <a:chOff x="1272" y="2003"/>
            <a:chExt cx="540" cy="538"/>
          </a:xfrm>
        </p:grpSpPr>
        <p:sp>
          <p:nvSpPr>
            <p:cNvPr id="85" name="AutoShape 89"/>
            <p:cNvSpPr>
              <a:spLocks noChangeAspect="1" noChangeArrowheads="1"/>
            </p:cNvSpPr>
            <p:nvPr/>
          </p:nvSpPr>
          <p:spPr bwMode="auto">
            <a:xfrm>
              <a:off x="1272" y="2003"/>
              <a:ext cx="540" cy="538"/>
            </a:xfrm>
            <a:prstGeom prst="cube">
              <a:avLst>
                <a:gd name="adj" fmla="val 25000"/>
              </a:avLst>
            </a:prstGeom>
            <a:solidFill>
              <a:srgbClr val="008000"/>
            </a:solidFill>
            <a:ln w="22225" algn="ctr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/>
            </a:p>
          </p:txBody>
        </p:sp>
        <p:grpSp>
          <p:nvGrpSpPr>
            <p:cNvPr id="86" name="Group 90"/>
            <p:cNvGrpSpPr>
              <a:grpSpLocks/>
            </p:cNvGrpSpPr>
            <p:nvPr/>
          </p:nvGrpSpPr>
          <p:grpSpPr bwMode="auto">
            <a:xfrm flipH="1">
              <a:off x="1309" y="2166"/>
              <a:ext cx="340" cy="340"/>
              <a:chOff x="3532" y="998"/>
              <a:chExt cx="623" cy="595"/>
            </a:xfrm>
          </p:grpSpPr>
          <p:sp>
            <p:nvSpPr>
              <p:cNvPr id="87" name="Rectangle 91"/>
              <p:cNvSpPr>
                <a:spLocks noChangeArrowheads="1"/>
              </p:cNvSpPr>
              <p:nvPr/>
            </p:nvSpPr>
            <p:spPr bwMode="auto">
              <a:xfrm>
                <a:off x="3532" y="998"/>
                <a:ext cx="623" cy="595"/>
              </a:xfrm>
              <a:prstGeom prst="rect">
                <a:avLst/>
              </a:prstGeom>
              <a:gradFill rotWithShape="1">
                <a:gsLst>
                  <a:gs pos="0">
                    <a:srgbClr val="6600CC"/>
                  </a:gs>
                  <a:gs pos="100000">
                    <a:srgbClr val="6600CC">
                      <a:gamma/>
                      <a:shade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46800" rIns="36000" bIns="46800" anchor="ctr"/>
              <a:lstStyle/>
              <a:p>
                <a:endParaRPr lang="ru-RU"/>
              </a:p>
            </p:txBody>
          </p:sp>
          <p:grpSp>
            <p:nvGrpSpPr>
              <p:cNvPr id="88" name="Group 92"/>
              <p:cNvGrpSpPr>
                <a:grpSpLocks/>
              </p:cNvGrpSpPr>
              <p:nvPr/>
            </p:nvGrpSpPr>
            <p:grpSpPr bwMode="auto">
              <a:xfrm>
                <a:off x="3551" y="1026"/>
                <a:ext cx="576" cy="567"/>
                <a:chOff x="4354" y="1026"/>
                <a:chExt cx="576" cy="567"/>
              </a:xfrm>
            </p:grpSpPr>
            <p:pic>
              <p:nvPicPr>
                <p:cNvPr id="89" name="Picture 93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354" y="1026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0" name="Picture 94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39" y="1054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1" name="Picture 95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24" y="1083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" name="Picture 96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609" y="1111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</p:grpSp>
      <p:sp>
        <p:nvSpPr>
          <p:cNvPr id="93" name="Oval 97"/>
          <p:cNvSpPr>
            <a:spLocks noChangeAspect="1" noChangeArrowheads="1"/>
          </p:cNvSpPr>
          <p:nvPr/>
        </p:nvSpPr>
        <p:spPr bwMode="auto">
          <a:xfrm>
            <a:off x="6102350" y="6043613"/>
            <a:ext cx="331788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94" name="Oval 98"/>
          <p:cNvSpPr>
            <a:spLocks noChangeAspect="1" noChangeArrowheads="1"/>
          </p:cNvSpPr>
          <p:nvPr/>
        </p:nvSpPr>
        <p:spPr bwMode="auto">
          <a:xfrm>
            <a:off x="6469063" y="60436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95" name="Oval 99"/>
          <p:cNvSpPr>
            <a:spLocks noChangeAspect="1" noChangeArrowheads="1"/>
          </p:cNvSpPr>
          <p:nvPr/>
        </p:nvSpPr>
        <p:spPr bwMode="auto">
          <a:xfrm>
            <a:off x="6835775" y="6043613"/>
            <a:ext cx="331788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96" name="Oval 100"/>
          <p:cNvSpPr>
            <a:spLocks noChangeAspect="1" noChangeArrowheads="1"/>
          </p:cNvSpPr>
          <p:nvPr/>
        </p:nvSpPr>
        <p:spPr bwMode="auto">
          <a:xfrm>
            <a:off x="7202488" y="60436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cxnSp>
        <p:nvCxnSpPr>
          <p:cNvPr id="97" name="AutoShape 101"/>
          <p:cNvCxnSpPr>
            <a:cxnSpLocks noChangeShapeType="1"/>
            <a:stCxn id="101" idx="3"/>
            <a:endCxn id="93" idx="0"/>
          </p:cNvCxnSpPr>
          <p:nvPr/>
        </p:nvCxnSpPr>
        <p:spPr bwMode="auto">
          <a:xfrm flipH="1">
            <a:off x="6269038" y="5480050"/>
            <a:ext cx="549275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AutoShape 102"/>
          <p:cNvCxnSpPr>
            <a:cxnSpLocks noChangeShapeType="1"/>
            <a:stCxn id="101" idx="3"/>
            <a:endCxn id="94" idx="0"/>
          </p:cNvCxnSpPr>
          <p:nvPr/>
        </p:nvCxnSpPr>
        <p:spPr bwMode="auto">
          <a:xfrm flipH="1">
            <a:off x="6635750" y="5480050"/>
            <a:ext cx="182563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AutoShape 103"/>
          <p:cNvCxnSpPr>
            <a:cxnSpLocks noChangeShapeType="1"/>
            <a:stCxn id="101" idx="3"/>
            <a:endCxn id="95" idx="0"/>
          </p:cNvCxnSpPr>
          <p:nvPr/>
        </p:nvCxnSpPr>
        <p:spPr bwMode="auto">
          <a:xfrm>
            <a:off x="6818313" y="5480050"/>
            <a:ext cx="184150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AutoShape 104"/>
          <p:cNvCxnSpPr>
            <a:cxnSpLocks noChangeShapeType="1"/>
            <a:stCxn id="101" idx="3"/>
            <a:endCxn id="96" idx="0"/>
          </p:cNvCxnSpPr>
          <p:nvPr/>
        </p:nvCxnSpPr>
        <p:spPr bwMode="auto">
          <a:xfrm>
            <a:off x="6818313" y="5480050"/>
            <a:ext cx="550862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1" name="AutoShape 105"/>
          <p:cNvSpPr>
            <a:spLocks noChangeAspect="1" noChangeArrowheads="1"/>
          </p:cNvSpPr>
          <p:nvPr/>
        </p:nvSpPr>
        <p:spPr bwMode="auto">
          <a:xfrm>
            <a:off x="6591300" y="4868863"/>
            <a:ext cx="603250" cy="600075"/>
          </a:xfrm>
          <a:prstGeom prst="cube">
            <a:avLst>
              <a:gd name="adj" fmla="val 25000"/>
            </a:avLst>
          </a:prstGeom>
          <a:solidFill>
            <a:srgbClr val="008000"/>
          </a:solidFill>
          <a:ln w="2222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grpSp>
        <p:nvGrpSpPr>
          <p:cNvPr id="102" name="Group 106"/>
          <p:cNvGrpSpPr>
            <a:grpSpLocks/>
          </p:cNvGrpSpPr>
          <p:nvPr/>
        </p:nvGrpSpPr>
        <p:grpSpPr bwMode="auto">
          <a:xfrm flipH="1">
            <a:off x="6642100" y="5072063"/>
            <a:ext cx="360363" cy="358775"/>
            <a:chOff x="3532" y="998"/>
            <a:chExt cx="623" cy="595"/>
          </a:xfrm>
        </p:grpSpPr>
        <p:sp>
          <p:nvSpPr>
            <p:cNvPr id="103" name="Rectangle 107"/>
            <p:cNvSpPr>
              <a:spLocks noChangeArrowheads="1"/>
            </p:cNvSpPr>
            <p:nvPr/>
          </p:nvSpPr>
          <p:spPr bwMode="auto">
            <a:xfrm>
              <a:off x="3532" y="998"/>
              <a:ext cx="623" cy="595"/>
            </a:xfrm>
            <a:prstGeom prst="rect">
              <a:avLst/>
            </a:prstGeom>
            <a:gradFill rotWithShape="1">
              <a:gsLst>
                <a:gs pos="0">
                  <a:srgbClr val="00FF00"/>
                </a:gs>
                <a:gs pos="100000">
                  <a:srgbClr val="00FF00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46800" rIns="36000" bIns="46800" anchor="ctr"/>
            <a:lstStyle/>
            <a:p>
              <a:endParaRPr lang="ru-RU"/>
            </a:p>
          </p:txBody>
        </p:sp>
        <p:grpSp>
          <p:nvGrpSpPr>
            <p:cNvPr id="104" name="Group 108"/>
            <p:cNvGrpSpPr>
              <a:grpSpLocks/>
            </p:cNvGrpSpPr>
            <p:nvPr/>
          </p:nvGrpSpPr>
          <p:grpSpPr bwMode="auto">
            <a:xfrm>
              <a:off x="3551" y="1026"/>
              <a:ext cx="576" cy="567"/>
              <a:chOff x="4354" y="1026"/>
              <a:chExt cx="576" cy="567"/>
            </a:xfrm>
          </p:grpSpPr>
          <p:pic>
            <p:nvPicPr>
              <p:cNvPr id="105" name="Picture 109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54" y="1026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6" name="Picture 110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39" y="1054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7" name="Picture 111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24" y="1083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8" name="Picture 112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9" y="1111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09" name="Oval 113"/>
          <p:cNvSpPr>
            <a:spLocks noChangeAspect="1" noChangeArrowheads="1"/>
          </p:cNvSpPr>
          <p:nvPr/>
        </p:nvSpPr>
        <p:spPr bwMode="auto">
          <a:xfrm>
            <a:off x="7586663" y="6045200"/>
            <a:ext cx="331787" cy="331788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110" name="Oval 114"/>
          <p:cNvSpPr>
            <a:spLocks noChangeAspect="1" noChangeArrowheads="1"/>
          </p:cNvSpPr>
          <p:nvPr/>
        </p:nvSpPr>
        <p:spPr bwMode="auto">
          <a:xfrm>
            <a:off x="7953375" y="6045200"/>
            <a:ext cx="331788" cy="331788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111" name="Oval 115"/>
          <p:cNvSpPr>
            <a:spLocks noChangeAspect="1" noChangeArrowheads="1"/>
          </p:cNvSpPr>
          <p:nvPr/>
        </p:nvSpPr>
        <p:spPr bwMode="auto">
          <a:xfrm>
            <a:off x="8320088" y="6045200"/>
            <a:ext cx="331787" cy="331788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112" name="Oval 116"/>
          <p:cNvSpPr>
            <a:spLocks noChangeAspect="1" noChangeArrowheads="1"/>
          </p:cNvSpPr>
          <p:nvPr/>
        </p:nvSpPr>
        <p:spPr bwMode="auto">
          <a:xfrm>
            <a:off x="8686800" y="6045200"/>
            <a:ext cx="331788" cy="331788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cxnSp>
        <p:nvCxnSpPr>
          <p:cNvPr id="113" name="AutoShape 117"/>
          <p:cNvCxnSpPr>
            <a:cxnSpLocks noChangeShapeType="1"/>
            <a:stCxn id="117" idx="3"/>
            <a:endCxn id="109" idx="0"/>
          </p:cNvCxnSpPr>
          <p:nvPr/>
        </p:nvCxnSpPr>
        <p:spPr bwMode="auto">
          <a:xfrm flipH="1">
            <a:off x="7753350" y="5481638"/>
            <a:ext cx="549275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AutoShape 118"/>
          <p:cNvCxnSpPr>
            <a:cxnSpLocks noChangeShapeType="1"/>
            <a:stCxn id="117" idx="3"/>
            <a:endCxn id="110" idx="0"/>
          </p:cNvCxnSpPr>
          <p:nvPr/>
        </p:nvCxnSpPr>
        <p:spPr bwMode="auto">
          <a:xfrm flipH="1">
            <a:off x="8120063" y="5481638"/>
            <a:ext cx="182562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AutoShape 119"/>
          <p:cNvCxnSpPr>
            <a:cxnSpLocks noChangeShapeType="1"/>
            <a:stCxn id="117" idx="3"/>
            <a:endCxn id="111" idx="0"/>
          </p:cNvCxnSpPr>
          <p:nvPr/>
        </p:nvCxnSpPr>
        <p:spPr bwMode="auto">
          <a:xfrm>
            <a:off x="8302625" y="5481638"/>
            <a:ext cx="184150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AutoShape 120"/>
          <p:cNvCxnSpPr>
            <a:cxnSpLocks noChangeShapeType="1"/>
            <a:stCxn id="117" idx="3"/>
            <a:endCxn id="112" idx="0"/>
          </p:cNvCxnSpPr>
          <p:nvPr/>
        </p:nvCxnSpPr>
        <p:spPr bwMode="auto">
          <a:xfrm>
            <a:off x="8302625" y="5481638"/>
            <a:ext cx="550863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7" name="AutoShape 121"/>
          <p:cNvSpPr>
            <a:spLocks noChangeAspect="1" noChangeArrowheads="1"/>
          </p:cNvSpPr>
          <p:nvPr/>
        </p:nvSpPr>
        <p:spPr bwMode="auto">
          <a:xfrm>
            <a:off x="8075613" y="4870450"/>
            <a:ext cx="603250" cy="600075"/>
          </a:xfrm>
          <a:prstGeom prst="cube">
            <a:avLst>
              <a:gd name="adj" fmla="val 25000"/>
            </a:avLst>
          </a:prstGeom>
          <a:solidFill>
            <a:srgbClr val="008000"/>
          </a:solidFill>
          <a:ln w="2222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grpSp>
        <p:nvGrpSpPr>
          <p:cNvPr id="118" name="Group 122"/>
          <p:cNvGrpSpPr>
            <a:grpSpLocks/>
          </p:cNvGrpSpPr>
          <p:nvPr/>
        </p:nvGrpSpPr>
        <p:grpSpPr bwMode="auto">
          <a:xfrm flipH="1">
            <a:off x="8126413" y="5073650"/>
            <a:ext cx="360362" cy="358775"/>
            <a:chOff x="3532" y="998"/>
            <a:chExt cx="623" cy="595"/>
          </a:xfrm>
        </p:grpSpPr>
        <p:sp>
          <p:nvSpPr>
            <p:cNvPr id="119" name="Rectangle 123"/>
            <p:cNvSpPr>
              <a:spLocks noChangeArrowheads="1"/>
            </p:cNvSpPr>
            <p:nvPr/>
          </p:nvSpPr>
          <p:spPr bwMode="auto">
            <a:xfrm>
              <a:off x="3532" y="998"/>
              <a:ext cx="623" cy="595"/>
            </a:xfrm>
            <a:prstGeom prst="rect">
              <a:avLst/>
            </a:prstGeom>
            <a:gradFill rotWithShape="1">
              <a:gsLst>
                <a:gs pos="0">
                  <a:srgbClr val="FF00FF"/>
                </a:gs>
                <a:gs pos="100000">
                  <a:srgbClr val="FF00FF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46800" rIns="36000" bIns="46800" anchor="ctr"/>
            <a:lstStyle/>
            <a:p>
              <a:endParaRPr lang="ru-RU"/>
            </a:p>
          </p:txBody>
        </p:sp>
        <p:grpSp>
          <p:nvGrpSpPr>
            <p:cNvPr id="120" name="Group 124"/>
            <p:cNvGrpSpPr>
              <a:grpSpLocks/>
            </p:cNvGrpSpPr>
            <p:nvPr/>
          </p:nvGrpSpPr>
          <p:grpSpPr bwMode="auto">
            <a:xfrm>
              <a:off x="3551" y="1026"/>
              <a:ext cx="576" cy="567"/>
              <a:chOff x="4354" y="1026"/>
              <a:chExt cx="576" cy="567"/>
            </a:xfrm>
          </p:grpSpPr>
          <p:pic>
            <p:nvPicPr>
              <p:cNvPr id="121" name="Picture 125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54" y="1026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2" name="Picture 126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39" y="1054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3" name="Picture 127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24" y="1083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4" name="Picture 128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9" y="1111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125" name="Group 129"/>
          <p:cNvGrpSpPr>
            <a:grpSpLocks/>
          </p:cNvGrpSpPr>
          <p:nvPr/>
        </p:nvGrpSpPr>
        <p:grpSpPr bwMode="auto">
          <a:xfrm>
            <a:off x="4302125" y="1089025"/>
            <a:ext cx="1125538" cy="1169988"/>
            <a:chOff x="1272" y="2003"/>
            <a:chExt cx="540" cy="538"/>
          </a:xfrm>
        </p:grpSpPr>
        <p:sp>
          <p:nvSpPr>
            <p:cNvPr id="126" name="AutoShape 130"/>
            <p:cNvSpPr>
              <a:spLocks noChangeAspect="1" noChangeArrowheads="1"/>
            </p:cNvSpPr>
            <p:nvPr/>
          </p:nvSpPr>
          <p:spPr bwMode="auto">
            <a:xfrm>
              <a:off x="1272" y="2003"/>
              <a:ext cx="540" cy="538"/>
            </a:xfrm>
            <a:prstGeom prst="cube">
              <a:avLst>
                <a:gd name="adj" fmla="val 25000"/>
              </a:avLst>
            </a:prstGeom>
            <a:solidFill>
              <a:srgbClr val="008000"/>
            </a:solidFill>
            <a:ln w="22225" algn="ctr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/>
            </a:p>
          </p:txBody>
        </p:sp>
        <p:grpSp>
          <p:nvGrpSpPr>
            <p:cNvPr id="127" name="Group 131"/>
            <p:cNvGrpSpPr>
              <a:grpSpLocks/>
            </p:cNvGrpSpPr>
            <p:nvPr/>
          </p:nvGrpSpPr>
          <p:grpSpPr bwMode="auto">
            <a:xfrm flipH="1">
              <a:off x="1309" y="2166"/>
              <a:ext cx="340" cy="340"/>
              <a:chOff x="3532" y="998"/>
              <a:chExt cx="623" cy="595"/>
            </a:xfrm>
          </p:grpSpPr>
          <p:sp>
            <p:nvSpPr>
              <p:cNvPr id="128" name="Rectangle 132"/>
              <p:cNvSpPr>
                <a:spLocks noChangeArrowheads="1"/>
              </p:cNvSpPr>
              <p:nvPr/>
            </p:nvSpPr>
            <p:spPr bwMode="auto">
              <a:xfrm>
                <a:off x="3532" y="998"/>
                <a:ext cx="623" cy="595"/>
              </a:xfrm>
              <a:prstGeom prst="rect">
                <a:avLst/>
              </a:prstGeom>
              <a:gradFill rotWithShape="1">
                <a:gsLst>
                  <a:gs pos="0">
                    <a:schemeClr val="tx1"/>
                  </a:gs>
                  <a:gs pos="100000">
                    <a:schemeClr val="tx1">
                      <a:gamma/>
                      <a:shade val="0"/>
                      <a:invGamma/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46800" rIns="36000" bIns="46800" anchor="ctr"/>
              <a:lstStyle/>
              <a:p>
                <a:endParaRPr lang="ru-RU"/>
              </a:p>
            </p:txBody>
          </p:sp>
          <p:grpSp>
            <p:nvGrpSpPr>
              <p:cNvPr id="129" name="Group 133"/>
              <p:cNvGrpSpPr>
                <a:grpSpLocks/>
              </p:cNvGrpSpPr>
              <p:nvPr/>
            </p:nvGrpSpPr>
            <p:grpSpPr bwMode="auto">
              <a:xfrm>
                <a:off x="3551" y="1026"/>
                <a:ext cx="576" cy="567"/>
                <a:chOff x="4354" y="1026"/>
                <a:chExt cx="576" cy="567"/>
              </a:xfrm>
            </p:grpSpPr>
            <p:pic>
              <p:nvPicPr>
                <p:cNvPr id="130" name="Picture 134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354" y="1026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31" name="Picture 135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39" y="1054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32" name="Picture 136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24" y="1083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33" name="Picture 137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609" y="1111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</p:grpSp>
      <p:sp>
        <p:nvSpPr>
          <p:cNvPr id="134" name="laptop"/>
          <p:cNvSpPr>
            <a:spLocks noEditPoints="1" noChangeArrowheads="1"/>
          </p:cNvSpPr>
          <p:nvPr/>
        </p:nvSpPr>
        <p:spPr bwMode="auto">
          <a:xfrm>
            <a:off x="2287588" y="6038850"/>
            <a:ext cx="484187" cy="344488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30000"/>
              </a:spcBef>
            </a:pPr>
            <a:r>
              <a:rPr lang="en-US" altLang="ko-KR" sz="1200" b="1">
                <a:latin typeface="+mn-lt"/>
                <a:ea typeface="굴림" pitchFamily="34" charset="-127"/>
              </a:rPr>
              <a:t>3</a:t>
            </a:r>
            <a:endParaRPr lang="ru-RU" altLang="ru-RU" sz="1200" b="1">
              <a:latin typeface="+mn-lt"/>
            </a:endParaRPr>
          </a:p>
        </p:txBody>
      </p:sp>
      <p:sp>
        <p:nvSpPr>
          <p:cNvPr id="136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0" y="6520259"/>
            <a:ext cx="9144000" cy="36512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Alexey Urivskiy                                                                                                            ACCT'2014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115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6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 tmFilter="0, 0; .2, .5; .8, .5; 1, 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500" autoRev="1" fill="hold"/>
                                        <p:tgtEl>
                                          <p:spTgt spid="1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6" dur="indefinite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9" dur="indefinite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2" dur="indefinite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4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5" dur="indefinite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8" dur="indefinite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0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1" dur="indefinite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3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4" dur="indefinite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6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7" dur="indefinite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9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0" dur="indefinite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2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3" dur="indefinite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5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6" dur="indefinite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8" dur="indefinite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9" dur="indefinite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1" dur="indefinite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2" dur="indefinite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4" dur="indefinite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5" dur="indefinite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7" dur="indefinite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8" dur="indefinite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0" dur="indefinite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1" dur="indefinite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3" dur="indefinite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4" dur="indefinite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6" dur="indefinite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7" dur="indefinite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9" dur="indefinite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0" dur="indefinite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4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5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7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8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0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1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3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4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6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7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9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0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2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3" dur="indefinite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5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6" dur="indefinite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8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9" dur="indefinite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1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2" dur="indefinite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4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5" dur="indefinite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7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8" dur="indefinite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0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21" dur="indefinite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3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24" dur="indefinite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6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27" dur="indefinite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9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0" dur="indefinite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2" dur="indefinite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3" dur="indefinite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5" dur="indefinite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6" dur="indefinite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8" dur="indefinite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9" dur="indefinite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1" dur="indefinite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2" dur="indefinite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4" dur="indefinite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5" dur="indefinite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7" dur="indefinite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8" dur="indefinite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0" dur="indefinite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1" dur="indefinite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3" dur="indefinite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4" dur="indefinite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6" dur="indefinite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7" dur="indefinite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9" dur="indefinite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0" dur="indefinite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2" dur="indefinite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3" dur="indefinite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5" dur="indefinite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6" dur="indefinite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8" dur="indefinite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9" dur="indefinite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1" dur="indefinite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2" dur="indefinite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4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5" dur="indefinite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7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8" dur="indefinite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0" dur="indefinite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1" dur="indefinite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5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6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8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9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1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2" dur="indefinite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4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5" dur="indefinite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7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8" dur="indefinite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0" dur="indefinite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1" dur="indefinite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5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6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6" grpId="0" animBg="1"/>
      <p:bldP spid="33" grpId="0" animBg="1"/>
      <p:bldP spid="34" grpId="0" animBg="1"/>
      <p:bldP spid="36" grpId="0" animBg="1"/>
      <p:bldP spid="49" grpId="0" animBg="1"/>
      <p:bldP spid="50" grpId="0" animBg="1"/>
      <p:bldP spid="51" grpId="0" animBg="1"/>
      <p:bldP spid="52" grpId="0" animBg="1"/>
      <p:bldP spid="57" grpId="0" animBg="1"/>
      <p:bldP spid="68" grpId="0" animBg="1"/>
      <p:bldP spid="69" grpId="0" animBg="1"/>
      <p:bldP spid="70" grpId="0" animBg="1"/>
      <p:bldP spid="71" grpId="0" animBg="1"/>
      <p:bldP spid="76" grpId="0" animBg="1"/>
      <p:bldP spid="93" grpId="0" animBg="1"/>
      <p:bldP spid="94" grpId="0" animBg="1"/>
      <p:bldP spid="95" grpId="0" animBg="1"/>
      <p:bldP spid="96" grpId="0" animBg="1"/>
      <p:bldP spid="101" grpId="0" animBg="1"/>
      <p:bldP spid="109" grpId="0" animBg="1"/>
      <p:bldP spid="110" grpId="0" animBg="1"/>
      <p:bldP spid="111" grpId="0" animBg="1"/>
      <p:bldP spid="112" grpId="0" animBg="1"/>
      <p:bldP spid="117" grpId="0" animBg="1"/>
      <p:bldP spid="134" grpId="0" animBg="1"/>
      <p:bldP spid="134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AutoShape 3"/>
          <p:cNvCxnSpPr>
            <a:cxnSpLocks noChangeShapeType="1"/>
            <a:stCxn id="125" idx="3"/>
            <a:endCxn id="5" idx="0"/>
          </p:cNvCxnSpPr>
          <p:nvPr/>
        </p:nvCxnSpPr>
        <p:spPr bwMode="auto">
          <a:xfrm flipH="1">
            <a:off x="2720975" y="2270125"/>
            <a:ext cx="2003425" cy="909638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AutoShape 6"/>
          <p:cNvCxnSpPr>
            <a:cxnSpLocks noChangeShapeType="1"/>
            <a:stCxn id="5" idx="3"/>
            <a:endCxn id="14" idx="0"/>
          </p:cNvCxnSpPr>
          <p:nvPr/>
        </p:nvCxnSpPr>
        <p:spPr bwMode="auto">
          <a:xfrm>
            <a:off x="2508250" y="4056063"/>
            <a:ext cx="3175" cy="801687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2185988" y="3190875"/>
            <a:ext cx="857250" cy="854075"/>
            <a:chOff x="1272" y="2003"/>
            <a:chExt cx="540" cy="538"/>
          </a:xfrm>
        </p:grpSpPr>
        <p:sp>
          <p:nvSpPr>
            <p:cNvPr id="5" name="AutoShape 25"/>
            <p:cNvSpPr>
              <a:spLocks noChangeAspect="1" noChangeArrowheads="1"/>
            </p:cNvSpPr>
            <p:nvPr/>
          </p:nvSpPr>
          <p:spPr bwMode="auto">
            <a:xfrm>
              <a:off x="1272" y="2003"/>
              <a:ext cx="540" cy="538"/>
            </a:xfrm>
            <a:prstGeom prst="cube">
              <a:avLst>
                <a:gd name="adj" fmla="val 25000"/>
              </a:avLst>
            </a:prstGeom>
            <a:solidFill>
              <a:srgbClr val="008000"/>
            </a:solidFill>
            <a:ln w="22225" algn="ctr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/>
            </a:p>
          </p:txBody>
        </p:sp>
        <p:grpSp>
          <p:nvGrpSpPr>
            <p:cNvPr id="6" name="Group 26"/>
            <p:cNvGrpSpPr>
              <a:grpSpLocks/>
            </p:cNvGrpSpPr>
            <p:nvPr/>
          </p:nvGrpSpPr>
          <p:grpSpPr bwMode="auto">
            <a:xfrm flipH="1">
              <a:off x="1309" y="2166"/>
              <a:ext cx="340" cy="340"/>
              <a:chOff x="3532" y="998"/>
              <a:chExt cx="623" cy="595"/>
            </a:xfrm>
          </p:grpSpPr>
          <p:sp>
            <p:nvSpPr>
              <p:cNvPr id="7" name="Rectangle 27"/>
              <p:cNvSpPr>
                <a:spLocks noChangeArrowheads="1"/>
              </p:cNvSpPr>
              <p:nvPr/>
            </p:nvSpPr>
            <p:spPr bwMode="auto">
              <a:xfrm>
                <a:off x="3532" y="998"/>
                <a:ext cx="623" cy="595"/>
              </a:xfrm>
              <a:prstGeom prst="rect">
                <a:avLst/>
              </a:prstGeom>
              <a:gradFill rotWithShape="1">
                <a:gsLst>
                  <a:gs pos="0">
                    <a:srgbClr val="00FFFF"/>
                  </a:gs>
                  <a:gs pos="100000">
                    <a:srgbClr val="00FFFF">
                      <a:gamma/>
                      <a:shade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46800" rIns="36000" bIns="46800" anchor="ctr"/>
              <a:lstStyle/>
              <a:p>
                <a:endParaRPr lang="ru-RU"/>
              </a:p>
            </p:txBody>
          </p:sp>
          <p:grpSp>
            <p:nvGrpSpPr>
              <p:cNvPr id="8" name="Group 28"/>
              <p:cNvGrpSpPr>
                <a:grpSpLocks/>
              </p:cNvGrpSpPr>
              <p:nvPr/>
            </p:nvGrpSpPr>
            <p:grpSpPr bwMode="auto">
              <a:xfrm>
                <a:off x="3551" y="1026"/>
                <a:ext cx="576" cy="567"/>
                <a:chOff x="4354" y="1026"/>
                <a:chExt cx="576" cy="567"/>
              </a:xfrm>
            </p:grpSpPr>
            <p:pic>
              <p:nvPicPr>
                <p:cNvPr id="9" name="Picture 29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354" y="1026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" name="Picture 30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39" y="1054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1" name="Picture 31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24" y="1083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2" name="Picture 32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609" y="1111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</p:grpSp>
      <p:cxnSp>
        <p:nvCxnSpPr>
          <p:cNvPr id="13" name="AutoShape 39"/>
          <p:cNvCxnSpPr>
            <a:cxnSpLocks noChangeShapeType="1"/>
            <a:stCxn id="14" idx="3"/>
          </p:cNvCxnSpPr>
          <p:nvPr/>
        </p:nvCxnSpPr>
        <p:spPr bwMode="auto">
          <a:xfrm>
            <a:off x="2362200" y="5480050"/>
            <a:ext cx="184150" cy="552450"/>
          </a:xfrm>
          <a:prstGeom prst="straightConnector1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AutoShape 41"/>
          <p:cNvSpPr>
            <a:spLocks noChangeAspect="1" noChangeArrowheads="1"/>
          </p:cNvSpPr>
          <p:nvPr/>
        </p:nvSpPr>
        <p:spPr bwMode="auto">
          <a:xfrm>
            <a:off x="2135188" y="4868863"/>
            <a:ext cx="603250" cy="600075"/>
          </a:xfrm>
          <a:prstGeom prst="cube">
            <a:avLst>
              <a:gd name="adj" fmla="val 25000"/>
            </a:avLst>
          </a:prstGeom>
          <a:solidFill>
            <a:srgbClr val="008000"/>
          </a:solidFill>
          <a:ln w="2222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grpSp>
        <p:nvGrpSpPr>
          <p:cNvPr id="15" name="Group 42"/>
          <p:cNvGrpSpPr>
            <a:grpSpLocks/>
          </p:cNvGrpSpPr>
          <p:nvPr/>
        </p:nvGrpSpPr>
        <p:grpSpPr bwMode="auto">
          <a:xfrm flipH="1">
            <a:off x="2185988" y="5072063"/>
            <a:ext cx="360362" cy="358775"/>
            <a:chOff x="3532" y="998"/>
            <a:chExt cx="623" cy="595"/>
          </a:xfrm>
        </p:grpSpPr>
        <p:sp>
          <p:nvSpPr>
            <p:cNvPr id="16" name="Rectangle 43"/>
            <p:cNvSpPr>
              <a:spLocks noChangeArrowheads="1"/>
            </p:cNvSpPr>
            <p:nvPr/>
          </p:nvSpPr>
          <p:spPr bwMode="auto">
            <a:xfrm>
              <a:off x="3532" y="998"/>
              <a:ext cx="623" cy="595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0000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46800" rIns="36000" bIns="46800" anchor="ctr"/>
            <a:lstStyle/>
            <a:p>
              <a:endParaRPr lang="ru-RU"/>
            </a:p>
          </p:txBody>
        </p:sp>
        <p:grpSp>
          <p:nvGrpSpPr>
            <p:cNvPr id="17" name="Group 44"/>
            <p:cNvGrpSpPr>
              <a:grpSpLocks/>
            </p:cNvGrpSpPr>
            <p:nvPr/>
          </p:nvGrpSpPr>
          <p:grpSpPr bwMode="auto">
            <a:xfrm>
              <a:off x="3551" y="1026"/>
              <a:ext cx="576" cy="567"/>
              <a:chOff x="4354" y="1026"/>
              <a:chExt cx="576" cy="567"/>
            </a:xfrm>
          </p:grpSpPr>
          <p:pic>
            <p:nvPicPr>
              <p:cNvPr id="18" name="Picture 45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54" y="1026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9" name="Picture 46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39" y="1054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" name="Picture 47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24" y="1083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" name="Picture 48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9" y="1111"/>
                <a:ext cx="321" cy="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22" name="Group 135"/>
          <p:cNvGrpSpPr>
            <a:grpSpLocks/>
          </p:cNvGrpSpPr>
          <p:nvPr/>
        </p:nvGrpSpPr>
        <p:grpSpPr bwMode="auto">
          <a:xfrm>
            <a:off x="161925" y="2270125"/>
            <a:ext cx="8856663" cy="4106863"/>
            <a:chOff x="102" y="1430"/>
            <a:chExt cx="5579" cy="2587"/>
          </a:xfrm>
        </p:grpSpPr>
        <p:cxnSp>
          <p:nvCxnSpPr>
            <p:cNvPr id="23" name="AutoShape 4"/>
            <p:cNvCxnSpPr>
              <a:cxnSpLocks noChangeShapeType="1"/>
              <a:stCxn id="125" idx="3"/>
              <a:endCxn id="98" idx="0"/>
            </p:cNvCxnSpPr>
            <p:nvPr/>
          </p:nvCxnSpPr>
          <p:spPr bwMode="auto">
            <a:xfrm>
              <a:off x="2976" y="1430"/>
              <a:ext cx="1544" cy="574"/>
            </a:xfrm>
            <a:prstGeom prst="straightConnector1">
              <a:avLst/>
            </a:prstGeom>
            <a:noFill/>
            <a:ln w="222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AutoShape 5"/>
            <p:cNvCxnSpPr>
              <a:cxnSpLocks noChangeShapeType="1"/>
              <a:stCxn id="5" idx="3"/>
              <a:endCxn id="34" idx="0"/>
            </p:cNvCxnSpPr>
            <p:nvPr/>
          </p:nvCxnSpPr>
          <p:spPr bwMode="auto">
            <a:xfrm flipH="1">
              <a:off x="647" y="2555"/>
              <a:ext cx="933" cy="505"/>
            </a:xfrm>
            <a:prstGeom prst="straightConnector1">
              <a:avLst/>
            </a:prstGeom>
            <a:noFill/>
            <a:ln w="222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AutoShape 7"/>
            <p:cNvCxnSpPr>
              <a:cxnSpLocks noChangeShapeType="1"/>
              <a:stCxn id="5" idx="3"/>
              <a:endCxn id="50" idx="0"/>
            </p:cNvCxnSpPr>
            <p:nvPr/>
          </p:nvCxnSpPr>
          <p:spPr bwMode="auto">
            <a:xfrm>
              <a:off x="1580" y="2555"/>
              <a:ext cx="938" cy="505"/>
            </a:xfrm>
            <a:prstGeom prst="straightConnector1">
              <a:avLst/>
            </a:prstGeom>
            <a:noFill/>
            <a:ln w="222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6" name="Oval 8"/>
            <p:cNvSpPr>
              <a:spLocks noChangeAspect="1" noChangeArrowheads="1"/>
            </p:cNvSpPr>
            <p:nvPr/>
          </p:nvSpPr>
          <p:spPr bwMode="auto">
            <a:xfrm>
              <a:off x="102" y="3807"/>
              <a:ext cx="209" cy="209"/>
            </a:xfrm>
            <a:prstGeom prst="ellipse">
              <a:avLst/>
            </a:prstGeom>
            <a:solidFill>
              <a:srgbClr val="66FF33"/>
            </a:solidFill>
            <a:ln w="222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/>
            </a:p>
          </p:txBody>
        </p:sp>
        <p:sp>
          <p:nvSpPr>
            <p:cNvPr id="27" name="Oval 9"/>
            <p:cNvSpPr>
              <a:spLocks noChangeAspect="1" noChangeArrowheads="1"/>
            </p:cNvSpPr>
            <p:nvPr/>
          </p:nvSpPr>
          <p:spPr bwMode="auto">
            <a:xfrm>
              <a:off x="333" y="3807"/>
              <a:ext cx="209" cy="209"/>
            </a:xfrm>
            <a:prstGeom prst="ellipse">
              <a:avLst/>
            </a:prstGeom>
            <a:solidFill>
              <a:srgbClr val="66FF33"/>
            </a:solidFill>
            <a:ln w="222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/>
            </a:p>
          </p:txBody>
        </p:sp>
        <p:sp>
          <p:nvSpPr>
            <p:cNvPr id="28" name="Oval 10"/>
            <p:cNvSpPr>
              <a:spLocks noChangeAspect="1" noChangeArrowheads="1"/>
            </p:cNvSpPr>
            <p:nvPr/>
          </p:nvSpPr>
          <p:spPr bwMode="auto">
            <a:xfrm>
              <a:off x="564" y="3807"/>
              <a:ext cx="209" cy="209"/>
            </a:xfrm>
            <a:prstGeom prst="ellipse">
              <a:avLst/>
            </a:prstGeom>
            <a:solidFill>
              <a:srgbClr val="66FF33"/>
            </a:solidFill>
            <a:ln w="222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/>
            </a:p>
          </p:txBody>
        </p:sp>
        <p:sp>
          <p:nvSpPr>
            <p:cNvPr id="29" name="Oval 11"/>
            <p:cNvSpPr>
              <a:spLocks noChangeAspect="1" noChangeArrowheads="1"/>
            </p:cNvSpPr>
            <p:nvPr/>
          </p:nvSpPr>
          <p:spPr bwMode="auto">
            <a:xfrm>
              <a:off x="795" y="3807"/>
              <a:ext cx="209" cy="209"/>
            </a:xfrm>
            <a:prstGeom prst="ellipse">
              <a:avLst/>
            </a:prstGeom>
            <a:solidFill>
              <a:srgbClr val="66FF33"/>
            </a:solidFill>
            <a:ln w="222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/>
            </a:p>
          </p:txBody>
        </p:sp>
        <p:cxnSp>
          <p:nvCxnSpPr>
            <p:cNvPr id="30" name="AutoShape 12"/>
            <p:cNvCxnSpPr>
              <a:cxnSpLocks noChangeShapeType="1"/>
              <a:stCxn id="34" idx="3"/>
              <a:endCxn id="26" idx="0"/>
            </p:cNvCxnSpPr>
            <p:nvPr/>
          </p:nvCxnSpPr>
          <p:spPr bwMode="auto">
            <a:xfrm flipH="1">
              <a:off x="207" y="3452"/>
              <a:ext cx="346" cy="348"/>
            </a:xfrm>
            <a:prstGeom prst="straightConnector1">
              <a:avLst/>
            </a:prstGeom>
            <a:noFill/>
            <a:ln w="222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AutoShape 13"/>
            <p:cNvCxnSpPr>
              <a:cxnSpLocks noChangeShapeType="1"/>
              <a:stCxn id="34" idx="3"/>
              <a:endCxn id="27" idx="0"/>
            </p:cNvCxnSpPr>
            <p:nvPr/>
          </p:nvCxnSpPr>
          <p:spPr bwMode="auto">
            <a:xfrm flipH="1">
              <a:off x="438" y="3452"/>
              <a:ext cx="115" cy="348"/>
            </a:xfrm>
            <a:prstGeom prst="straightConnector1">
              <a:avLst/>
            </a:prstGeom>
            <a:noFill/>
            <a:ln w="222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AutoShape 14"/>
            <p:cNvCxnSpPr>
              <a:cxnSpLocks noChangeShapeType="1"/>
              <a:stCxn id="34" idx="3"/>
              <a:endCxn id="28" idx="0"/>
            </p:cNvCxnSpPr>
            <p:nvPr/>
          </p:nvCxnSpPr>
          <p:spPr bwMode="auto">
            <a:xfrm>
              <a:off x="553" y="3452"/>
              <a:ext cx="116" cy="348"/>
            </a:xfrm>
            <a:prstGeom prst="straightConnector1">
              <a:avLst/>
            </a:prstGeom>
            <a:noFill/>
            <a:ln w="222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" name="AutoShape 15"/>
            <p:cNvCxnSpPr>
              <a:cxnSpLocks noChangeShapeType="1"/>
              <a:stCxn id="34" idx="3"/>
              <a:endCxn id="29" idx="0"/>
            </p:cNvCxnSpPr>
            <p:nvPr/>
          </p:nvCxnSpPr>
          <p:spPr bwMode="auto">
            <a:xfrm>
              <a:off x="553" y="3452"/>
              <a:ext cx="347" cy="348"/>
            </a:xfrm>
            <a:prstGeom prst="straightConnector1">
              <a:avLst/>
            </a:prstGeom>
            <a:noFill/>
            <a:ln w="222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4" name="AutoShape 16"/>
            <p:cNvSpPr>
              <a:spLocks noChangeAspect="1" noChangeArrowheads="1"/>
            </p:cNvSpPr>
            <p:nvPr/>
          </p:nvSpPr>
          <p:spPr bwMode="auto">
            <a:xfrm>
              <a:off x="410" y="3067"/>
              <a:ext cx="380" cy="378"/>
            </a:xfrm>
            <a:prstGeom prst="cube">
              <a:avLst>
                <a:gd name="adj" fmla="val 25000"/>
              </a:avLst>
            </a:prstGeom>
            <a:solidFill>
              <a:srgbClr val="008000"/>
            </a:solidFill>
            <a:ln w="22225" algn="ctr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/>
            </a:p>
          </p:txBody>
        </p:sp>
        <p:grpSp>
          <p:nvGrpSpPr>
            <p:cNvPr id="35" name="Group 17"/>
            <p:cNvGrpSpPr>
              <a:grpSpLocks/>
            </p:cNvGrpSpPr>
            <p:nvPr/>
          </p:nvGrpSpPr>
          <p:grpSpPr bwMode="auto">
            <a:xfrm flipH="1">
              <a:off x="442" y="3195"/>
              <a:ext cx="227" cy="226"/>
              <a:chOff x="3532" y="998"/>
              <a:chExt cx="623" cy="595"/>
            </a:xfrm>
          </p:grpSpPr>
          <p:sp>
            <p:nvSpPr>
              <p:cNvPr id="118" name="Rectangle 18"/>
              <p:cNvSpPr>
                <a:spLocks noChangeArrowheads="1"/>
              </p:cNvSpPr>
              <p:nvPr/>
            </p:nvSpPr>
            <p:spPr bwMode="auto">
              <a:xfrm>
                <a:off x="3532" y="998"/>
                <a:ext cx="623" cy="595"/>
              </a:xfrm>
              <a:prstGeom prst="rect">
                <a:avLst/>
              </a:prstGeom>
              <a:gradFill rotWithShape="1">
                <a:gsLst>
                  <a:gs pos="0">
                    <a:srgbClr val="FF9900"/>
                  </a:gs>
                  <a:gs pos="100000">
                    <a:srgbClr val="FF9900">
                      <a:gamma/>
                      <a:shade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46800" rIns="36000" bIns="46800" anchor="ctr"/>
              <a:lstStyle/>
              <a:p>
                <a:endParaRPr lang="ru-RU"/>
              </a:p>
            </p:txBody>
          </p:sp>
          <p:grpSp>
            <p:nvGrpSpPr>
              <p:cNvPr id="119" name="Group 19"/>
              <p:cNvGrpSpPr>
                <a:grpSpLocks/>
              </p:cNvGrpSpPr>
              <p:nvPr/>
            </p:nvGrpSpPr>
            <p:grpSpPr bwMode="auto">
              <a:xfrm>
                <a:off x="3551" y="1026"/>
                <a:ext cx="576" cy="567"/>
                <a:chOff x="4354" y="1026"/>
                <a:chExt cx="576" cy="567"/>
              </a:xfrm>
            </p:grpSpPr>
            <p:pic>
              <p:nvPicPr>
                <p:cNvPr id="120" name="Picture 20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354" y="1026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21" name="Picture 21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39" y="1054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22" name="Picture 22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24" y="1083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23" name="Picture 23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609" y="1111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  <p:sp>
          <p:nvSpPr>
            <p:cNvPr id="36" name="Oval 33"/>
            <p:cNvSpPr>
              <a:spLocks noChangeAspect="1" noChangeArrowheads="1"/>
            </p:cNvSpPr>
            <p:nvPr/>
          </p:nvSpPr>
          <p:spPr bwMode="auto">
            <a:xfrm>
              <a:off x="1037" y="3807"/>
              <a:ext cx="209" cy="209"/>
            </a:xfrm>
            <a:prstGeom prst="ellipse">
              <a:avLst/>
            </a:prstGeom>
            <a:solidFill>
              <a:srgbClr val="66FF33"/>
            </a:solidFill>
            <a:ln w="222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/>
            </a:p>
          </p:txBody>
        </p:sp>
        <p:sp>
          <p:nvSpPr>
            <p:cNvPr id="37" name="Oval 34"/>
            <p:cNvSpPr>
              <a:spLocks noChangeAspect="1" noChangeArrowheads="1"/>
            </p:cNvSpPr>
            <p:nvPr/>
          </p:nvSpPr>
          <p:spPr bwMode="auto">
            <a:xfrm>
              <a:off x="1268" y="3807"/>
              <a:ext cx="209" cy="209"/>
            </a:xfrm>
            <a:prstGeom prst="ellipse">
              <a:avLst/>
            </a:prstGeom>
            <a:solidFill>
              <a:srgbClr val="66FF33"/>
            </a:solidFill>
            <a:ln w="222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/>
            </a:p>
          </p:txBody>
        </p:sp>
        <p:sp>
          <p:nvSpPr>
            <p:cNvPr id="38" name="Oval 36"/>
            <p:cNvSpPr>
              <a:spLocks noChangeAspect="1" noChangeArrowheads="1"/>
            </p:cNvSpPr>
            <p:nvPr/>
          </p:nvSpPr>
          <p:spPr bwMode="auto">
            <a:xfrm>
              <a:off x="1730" y="3804"/>
              <a:ext cx="209" cy="209"/>
            </a:xfrm>
            <a:prstGeom prst="ellipse">
              <a:avLst/>
            </a:prstGeom>
            <a:solidFill>
              <a:srgbClr val="66FF33"/>
            </a:solidFill>
            <a:ln w="222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/>
            </a:p>
          </p:txBody>
        </p:sp>
        <p:cxnSp>
          <p:nvCxnSpPr>
            <p:cNvPr id="39" name="AutoShape 37"/>
            <p:cNvCxnSpPr>
              <a:cxnSpLocks noChangeShapeType="1"/>
              <a:stCxn id="14" idx="3"/>
              <a:endCxn id="36" idx="0"/>
            </p:cNvCxnSpPr>
            <p:nvPr/>
          </p:nvCxnSpPr>
          <p:spPr bwMode="auto">
            <a:xfrm flipH="1">
              <a:off x="1142" y="3452"/>
              <a:ext cx="346" cy="348"/>
            </a:xfrm>
            <a:prstGeom prst="straightConnector1">
              <a:avLst/>
            </a:prstGeom>
            <a:noFill/>
            <a:ln w="222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AutoShape 38"/>
            <p:cNvCxnSpPr>
              <a:cxnSpLocks noChangeShapeType="1"/>
              <a:stCxn id="14" idx="3"/>
              <a:endCxn id="37" idx="0"/>
            </p:cNvCxnSpPr>
            <p:nvPr/>
          </p:nvCxnSpPr>
          <p:spPr bwMode="auto">
            <a:xfrm flipH="1">
              <a:off x="1373" y="3452"/>
              <a:ext cx="115" cy="348"/>
            </a:xfrm>
            <a:prstGeom prst="straightConnector1">
              <a:avLst/>
            </a:prstGeom>
            <a:noFill/>
            <a:ln w="222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" name="AutoShape 40"/>
            <p:cNvCxnSpPr>
              <a:cxnSpLocks noChangeShapeType="1"/>
              <a:stCxn id="14" idx="3"/>
              <a:endCxn id="38" idx="0"/>
            </p:cNvCxnSpPr>
            <p:nvPr/>
          </p:nvCxnSpPr>
          <p:spPr bwMode="auto">
            <a:xfrm>
              <a:off x="1488" y="3452"/>
              <a:ext cx="347" cy="345"/>
            </a:xfrm>
            <a:prstGeom prst="straightConnector1">
              <a:avLst/>
            </a:prstGeom>
            <a:noFill/>
            <a:ln w="222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" name="Oval 49"/>
            <p:cNvSpPr>
              <a:spLocks noChangeAspect="1" noChangeArrowheads="1"/>
            </p:cNvSpPr>
            <p:nvPr/>
          </p:nvSpPr>
          <p:spPr bwMode="auto">
            <a:xfrm>
              <a:off x="1973" y="3807"/>
              <a:ext cx="209" cy="209"/>
            </a:xfrm>
            <a:prstGeom prst="ellipse">
              <a:avLst/>
            </a:prstGeom>
            <a:solidFill>
              <a:srgbClr val="66FF33"/>
            </a:solidFill>
            <a:ln w="222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/>
            </a:p>
          </p:txBody>
        </p:sp>
        <p:sp>
          <p:nvSpPr>
            <p:cNvPr id="43" name="Oval 50"/>
            <p:cNvSpPr>
              <a:spLocks noChangeAspect="1" noChangeArrowheads="1"/>
            </p:cNvSpPr>
            <p:nvPr/>
          </p:nvSpPr>
          <p:spPr bwMode="auto">
            <a:xfrm>
              <a:off x="2204" y="3807"/>
              <a:ext cx="209" cy="209"/>
            </a:xfrm>
            <a:prstGeom prst="ellipse">
              <a:avLst/>
            </a:prstGeom>
            <a:solidFill>
              <a:srgbClr val="66FF33"/>
            </a:solidFill>
            <a:ln w="222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/>
            </a:p>
          </p:txBody>
        </p:sp>
        <p:sp>
          <p:nvSpPr>
            <p:cNvPr id="44" name="Oval 51"/>
            <p:cNvSpPr>
              <a:spLocks noChangeAspect="1" noChangeArrowheads="1"/>
            </p:cNvSpPr>
            <p:nvPr/>
          </p:nvSpPr>
          <p:spPr bwMode="auto">
            <a:xfrm>
              <a:off x="2435" y="3807"/>
              <a:ext cx="209" cy="209"/>
            </a:xfrm>
            <a:prstGeom prst="ellipse">
              <a:avLst/>
            </a:prstGeom>
            <a:solidFill>
              <a:srgbClr val="66FF33"/>
            </a:solidFill>
            <a:ln w="222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/>
            </a:p>
          </p:txBody>
        </p:sp>
        <p:sp>
          <p:nvSpPr>
            <p:cNvPr id="45" name="Oval 52"/>
            <p:cNvSpPr>
              <a:spLocks noChangeAspect="1" noChangeArrowheads="1"/>
            </p:cNvSpPr>
            <p:nvPr/>
          </p:nvSpPr>
          <p:spPr bwMode="auto">
            <a:xfrm>
              <a:off x="2666" y="3807"/>
              <a:ext cx="209" cy="209"/>
            </a:xfrm>
            <a:prstGeom prst="ellipse">
              <a:avLst/>
            </a:prstGeom>
            <a:solidFill>
              <a:srgbClr val="66FF33"/>
            </a:solidFill>
            <a:ln w="222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/>
            </a:p>
          </p:txBody>
        </p:sp>
        <p:cxnSp>
          <p:nvCxnSpPr>
            <p:cNvPr id="46" name="AutoShape 53"/>
            <p:cNvCxnSpPr>
              <a:cxnSpLocks noChangeShapeType="1"/>
              <a:stCxn id="50" idx="3"/>
              <a:endCxn id="42" idx="0"/>
            </p:cNvCxnSpPr>
            <p:nvPr/>
          </p:nvCxnSpPr>
          <p:spPr bwMode="auto">
            <a:xfrm flipH="1">
              <a:off x="2078" y="3452"/>
              <a:ext cx="346" cy="348"/>
            </a:xfrm>
            <a:prstGeom prst="straightConnector1">
              <a:avLst/>
            </a:prstGeom>
            <a:noFill/>
            <a:ln w="222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AutoShape 54"/>
            <p:cNvCxnSpPr>
              <a:cxnSpLocks noChangeShapeType="1"/>
              <a:stCxn id="50" idx="3"/>
              <a:endCxn id="43" idx="0"/>
            </p:cNvCxnSpPr>
            <p:nvPr/>
          </p:nvCxnSpPr>
          <p:spPr bwMode="auto">
            <a:xfrm flipH="1">
              <a:off x="2309" y="3452"/>
              <a:ext cx="115" cy="348"/>
            </a:xfrm>
            <a:prstGeom prst="straightConnector1">
              <a:avLst/>
            </a:prstGeom>
            <a:noFill/>
            <a:ln w="222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8" name="AutoShape 55"/>
            <p:cNvCxnSpPr>
              <a:cxnSpLocks noChangeShapeType="1"/>
              <a:stCxn id="50" idx="3"/>
              <a:endCxn id="44" idx="0"/>
            </p:cNvCxnSpPr>
            <p:nvPr/>
          </p:nvCxnSpPr>
          <p:spPr bwMode="auto">
            <a:xfrm>
              <a:off x="2424" y="3452"/>
              <a:ext cx="116" cy="348"/>
            </a:xfrm>
            <a:prstGeom prst="straightConnector1">
              <a:avLst/>
            </a:prstGeom>
            <a:noFill/>
            <a:ln w="222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" name="AutoShape 56"/>
            <p:cNvCxnSpPr>
              <a:cxnSpLocks noChangeShapeType="1"/>
              <a:stCxn id="50" idx="3"/>
              <a:endCxn id="45" idx="0"/>
            </p:cNvCxnSpPr>
            <p:nvPr/>
          </p:nvCxnSpPr>
          <p:spPr bwMode="auto">
            <a:xfrm>
              <a:off x="2424" y="3452"/>
              <a:ext cx="347" cy="348"/>
            </a:xfrm>
            <a:prstGeom prst="straightConnector1">
              <a:avLst/>
            </a:prstGeom>
            <a:noFill/>
            <a:ln w="222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0" name="AutoShape 57"/>
            <p:cNvSpPr>
              <a:spLocks noChangeAspect="1" noChangeArrowheads="1"/>
            </p:cNvSpPr>
            <p:nvPr/>
          </p:nvSpPr>
          <p:spPr bwMode="auto">
            <a:xfrm>
              <a:off x="2281" y="3067"/>
              <a:ext cx="380" cy="378"/>
            </a:xfrm>
            <a:prstGeom prst="cube">
              <a:avLst>
                <a:gd name="adj" fmla="val 25000"/>
              </a:avLst>
            </a:prstGeom>
            <a:solidFill>
              <a:srgbClr val="008000"/>
            </a:solidFill>
            <a:ln w="22225" algn="ctr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/>
            </a:p>
          </p:txBody>
        </p:sp>
        <p:grpSp>
          <p:nvGrpSpPr>
            <p:cNvPr id="51" name="Group 58"/>
            <p:cNvGrpSpPr>
              <a:grpSpLocks/>
            </p:cNvGrpSpPr>
            <p:nvPr/>
          </p:nvGrpSpPr>
          <p:grpSpPr bwMode="auto">
            <a:xfrm flipH="1">
              <a:off x="2313" y="3195"/>
              <a:ext cx="227" cy="226"/>
              <a:chOff x="3532" y="998"/>
              <a:chExt cx="623" cy="595"/>
            </a:xfrm>
          </p:grpSpPr>
          <p:sp>
            <p:nvSpPr>
              <p:cNvPr id="112" name="Rectangle 59"/>
              <p:cNvSpPr>
                <a:spLocks noChangeArrowheads="1"/>
              </p:cNvSpPr>
              <p:nvPr/>
            </p:nvSpPr>
            <p:spPr bwMode="auto">
              <a:xfrm>
                <a:off x="3532" y="998"/>
                <a:ext cx="623" cy="595"/>
              </a:xfrm>
              <a:prstGeom prst="rect">
                <a:avLst/>
              </a:prstGeom>
              <a:gradFill rotWithShape="1">
                <a:gsLst>
                  <a:gs pos="0">
                    <a:srgbClr val="0000FF"/>
                  </a:gs>
                  <a:gs pos="100000">
                    <a:srgbClr val="0000FF">
                      <a:gamma/>
                      <a:shade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46800" rIns="36000" bIns="46800" anchor="ctr"/>
              <a:lstStyle/>
              <a:p>
                <a:endParaRPr lang="ru-RU"/>
              </a:p>
            </p:txBody>
          </p:sp>
          <p:grpSp>
            <p:nvGrpSpPr>
              <p:cNvPr id="113" name="Group 60"/>
              <p:cNvGrpSpPr>
                <a:grpSpLocks/>
              </p:cNvGrpSpPr>
              <p:nvPr/>
            </p:nvGrpSpPr>
            <p:grpSpPr bwMode="auto">
              <a:xfrm>
                <a:off x="3551" y="1026"/>
                <a:ext cx="576" cy="567"/>
                <a:chOff x="4354" y="1026"/>
                <a:chExt cx="576" cy="567"/>
              </a:xfrm>
            </p:grpSpPr>
            <p:pic>
              <p:nvPicPr>
                <p:cNvPr id="114" name="Picture 61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354" y="1026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15" name="Picture 62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39" y="1054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16" name="Picture 63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24" y="1083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17" name="Picture 64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609" y="1111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  <p:cxnSp>
          <p:nvCxnSpPr>
            <p:cNvPr id="52" name="AutoShape 65"/>
            <p:cNvCxnSpPr>
              <a:cxnSpLocks noChangeShapeType="1"/>
              <a:stCxn id="98" idx="3"/>
              <a:endCxn id="63" idx="0"/>
            </p:cNvCxnSpPr>
            <p:nvPr/>
          </p:nvCxnSpPr>
          <p:spPr bwMode="auto">
            <a:xfrm flipH="1">
              <a:off x="3453" y="2556"/>
              <a:ext cx="933" cy="505"/>
            </a:xfrm>
            <a:prstGeom prst="straightConnector1">
              <a:avLst/>
            </a:prstGeom>
            <a:noFill/>
            <a:ln w="222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AutoShape 66"/>
            <p:cNvCxnSpPr>
              <a:cxnSpLocks noChangeShapeType="1"/>
              <a:stCxn id="98" idx="3"/>
              <a:endCxn id="74" idx="0"/>
            </p:cNvCxnSpPr>
            <p:nvPr/>
          </p:nvCxnSpPr>
          <p:spPr bwMode="auto">
            <a:xfrm>
              <a:off x="4386" y="2556"/>
              <a:ext cx="3" cy="504"/>
            </a:xfrm>
            <a:prstGeom prst="straightConnector1">
              <a:avLst/>
            </a:prstGeom>
            <a:noFill/>
            <a:ln w="222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AutoShape 67"/>
            <p:cNvCxnSpPr>
              <a:cxnSpLocks noChangeShapeType="1"/>
              <a:stCxn id="98" idx="3"/>
              <a:endCxn id="84" idx="0"/>
            </p:cNvCxnSpPr>
            <p:nvPr/>
          </p:nvCxnSpPr>
          <p:spPr bwMode="auto">
            <a:xfrm>
              <a:off x="4386" y="2556"/>
              <a:ext cx="938" cy="505"/>
            </a:xfrm>
            <a:prstGeom prst="straightConnector1">
              <a:avLst/>
            </a:prstGeom>
            <a:noFill/>
            <a:ln w="222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5" name="Oval 68"/>
            <p:cNvSpPr>
              <a:spLocks noChangeAspect="1" noChangeArrowheads="1"/>
            </p:cNvSpPr>
            <p:nvPr/>
          </p:nvSpPr>
          <p:spPr bwMode="auto">
            <a:xfrm>
              <a:off x="2908" y="3808"/>
              <a:ext cx="209" cy="209"/>
            </a:xfrm>
            <a:prstGeom prst="ellipse">
              <a:avLst/>
            </a:prstGeom>
            <a:solidFill>
              <a:srgbClr val="66FF33"/>
            </a:solidFill>
            <a:ln w="222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/>
            </a:p>
          </p:txBody>
        </p:sp>
        <p:sp>
          <p:nvSpPr>
            <p:cNvPr id="56" name="Oval 69"/>
            <p:cNvSpPr>
              <a:spLocks noChangeAspect="1" noChangeArrowheads="1"/>
            </p:cNvSpPr>
            <p:nvPr/>
          </p:nvSpPr>
          <p:spPr bwMode="auto">
            <a:xfrm>
              <a:off x="3139" y="3808"/>
              <a:ext cx="209" cy="209"/>
            </a:xfrm>
            <a:prstGeom prst="ellipse">
              <a:avLst/>
            </a:prstGeom>
            <a:solidFill>
              <a:srgbClr val="66FF33"/>
            </a:solidFill>
            <a:ln w="222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/>
            </a:p>
          </p:txBody>
        </p:sp>
        <p:sp>
          <p:nvSpPr>
            <p:cNvPr id="57" name="Oval 70"/>
            <p:cNvSpPr>
              <a:spLocks noChangeAspect="1" noChangeArrowheads="1"/>
            </p:cNvSpPr>
            <p:nvPr/>
          </p:nvSpPr>
          <p:spPr bwMode="auto">
            <a:xfrm>
              <a:off x="3370" y="3808"/>
              <a:ext cx="209" cy="209"/>
            </a:xfrm>
            <a:prstGeom prst="ellipse">
              <a:avLst/>
            </a:prstGeom>
            <a:solidFill>
              <a:srgbClr val="66FF33"/>
            </a:solidFill>
            <a:ln w="222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/>
            </a:p>
          </p:txBody>
        </p:sp>
        <p:sp>
          <p:nvSpPr>
            <p:cNvPr id="58" name="Oval 71"/>
            <p:cNvSpPr>
              <a:spLocks noChangeAspect="1" noChangeArrowheads="1"/>
            </p:cNvSpPr>
            <p:nvPr/>
          </p:nvSpPr>
          <p:spPr bwMode="auto">
            <a:xfrm>
              <a:off x="3601" y="3808"/>
              <a:ext cx="209" cy="209"/>
            </a:xfrm>
            <a:prstGeom prst="ellipse">
              <a:avLst/>
            </a:prstGeom>
            <a:solidFill>
              <a:srgbClr val="66FF33"/>
            </a:solidFill>
            <a:ln w="222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/>
            </a:p>
          </p:txBody>
        </p:sp>
        <p:cxnSp>
          <p:nvCxnSpPr>
            <p:cNvPr id="59" name="AutoShape 72"/>
            <p:cNvCxnSpPr>
              <a:cxnSpLocks noChangeShapeType="1"/>
              <a:stCxn id="63" idx="3"/>
              <a:endCxn id="55" idx="0"/>
            </p:cNvCxnSpPr>
            <p:nvPr/>
          </p:nvCxnSpPr>
          <p:spPr bwMode="auto">
            <a:xfrm flipH="1">
              <a:off x="3013" y="3453"/>
              <a:ext cx="346" cy="348"/>
            </a:xfrm>
            <a:prstGeom prst="straightConnector1">
              <a:avLst/>
            </a:prstGeom>
            <a:noFill/>
            <a:ln w="222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AutoShape 73"/>
            <p:cNvCxnSpPr>
              <a:cxnSpLocks noChangeShapeType="1"/>
              <a:stCxn id="63" idx="3"/>
              <a:endCxn id="56" idx="0"/>
            </p:cNvCxnSpPr>
            <p:nvPr/>
          </p:nvCxnSpPr>
          <p:spPr bwMode="auto">
            <a:xfrm flipH="1">
              <a:off x="3244" y="3453"/>
              <a:ext cx="115" cy="348"/>
            </a:xfrm>
            <a:prstGeom prst="straightConnector1">
              <a:avLst/>
            </a:prstGeom>
            <a:noFill/>
            <a:ln w="222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AutoShape 74"/>
            <p:cNvCxnSpPr>
              <a:cxnSpLocks noChangeShapeType="1"/>
              <a:stCxn id="63" idx="3"/>
              <a:endCxn id="57" idx="0"/>
            </p:cNvCxnSpPr>
            <p:nvPr/>
          </p:nvCxnSpPr>
          <p:spPr bwMode="auto">
            <a:xfrm>
              <a:off x="3359" y="3453"/>
              <a:ext cx="116" cy="348"/>
            </a:xfrm>
            <a:prstGeom prst="straightConnector1">
              <a:avLst/>
            </a:prstGeom>
            <a:noFill/>
            <a:ln w="222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AutoShape 75"/>
            <p:cNvCxnSpPr>
              <a:cxnSpLocks noChangeShapeType="1"/>
              <a:stCxn id="63" idx="3"/>
              <a:endCxn id="58" idx="0"/>
            </p:cNvCxnSpPr>
            <p:nvPr/>
          </p:nvCxnSpPr>
          <p:spPr bwMode="auto">
            <a:xfrm>
              <a:off x="3359" y="3453"/>
              <a:ext cx="347" cy="348"/>
            </a:xfrm>
            <a:prstGeom prst="straightConnector1">
              <a:avLst/>
            </a:prstGeom>
            <a:noFill/>
            <a:ln w="222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3" name="AutoShape 76"/>
            <p:cNvSpPr>
              <a:spLocks noChangeAspect="1" noChangeArrowheads="1"/>
            </p:cNvSpPr>
            <p:nvPr/>
          </p:nvSpPr>
          <p:spPr bwMode="auto">
            <a:xfrm>
              <a:off x="3216" y="3068"/>
              <a:ext cx="380" cy="378"/>
            </a:xfrm>
            <a:prstGeom prst="cube">
              <a:avLst>
                <a:gd name="adj" fmla="val 25000"/>
              </a:avLst>
            </a:prstGeom>
            <a:solidFill>
              <a:srgbClr val="008000"/>
            </a:solidFill>
            <a:ln w="22225" algn="ctr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/>
            </a:p>
          </p:txBody>
        </p:sp>
        <p:grpSp>
          <p:nvGrpSpPr>
            <p:cNvPr id="64" name="Group 77"/>
            <p:cNvGrpSpPr>
              <a:grpSpLocks/>
            </p:cNvGrpSpPr>
            <p:nvPr/>
          </p:nvGrpSpPr>
          <p:grpSpPr bwMode="auto">
            <a:xfrm flipH="1">
              <a:off x="3248" y="3196"/>
              <a:ext cx="227" cy="226"/>
              <a:chOff x="3532" y="998"/>
              <a:chExt cx="623" cy="595"/>
            </a:xfrm>
          </p:grpSpPr>
          <p:sp>
            <p:nvSpPr>
              <p:cNvPr id="106" name="Rectangle 78"/>
              <p:cNvSpPr>
                <a:spLocks noChangeArrowheads="1"/>
              </p:cNvSpPr>
              <p:nvPr/>
            </p:nvSpPr>
            <p:spPr bwMode="auto">
              <a:xfrm>
                <a:off x="3532" y="998"/>
                <a:ext cx="623" cy="595"/>
              </a:xfrm>
              <a:prstGeom prst="rect">
                <a:avLst/>
              </a:prstGeom>
              <a:gradFill rotWithShape="1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46800" rIns="36000" bIns="46800" anchor="ctr"/>
              <a:lstStyle/>
              <a:p>
                <a:endParaRPr lang="ru-RU"/>
              </a:p>
            </p:txBody>
          </p:sp>
          <p:grpSp>
            <p:nvGrpSpPr>
              <p:cNvPr id="107" name="Group 79"/>
              <p:cNvGrpSpPr>
                <a:grpSpLocks/>
              </p:cNvGrpSpPr>
              <p:nvPr/>
            </p:nvGrpSpPr>
            <p:grpSpPr bwMode="auto">
              <a:xfrm>
                <a:off x="3551" y="1026"/>
                <a:ext cx="576" cy="567"/>
                <a:chOff x="4354" y="1026"/>
                <a:chExt cx="576" cy="567"/>
              </a:xfrm>
            </p:grpSpPr>
            <p:pic>
              <p:nvPicPr>
                <p:cNvPr id="108" name="Picture 80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354" y="1026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9" name="Picture 81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39" y="1054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10" name="Picture 82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24" y="1083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11" name="Picture 83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609" y="1111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  <p:grpSp>
          <p:nvGrpSpPr>
            <p:cNvPr id="65" name="Group 84"/>
            <p:cNvGrpSpPr>
              <a:grpSpLocks/>
            </p:cNvGrpSpPr>
            <p:nvPr/>
          </p:nvGrpSpPr>
          <p:grpSpPr bwMode="auto">
            <a:xfrm>
              <a:off x="4183" y="2011"/>
              <a:ext cx="540" cy="538"/>
              <a:chOff x="1272" y="2003"/>
              <a:chExt cx="540" cy="538"/>
            </a:xfrm>
          </p:grpSpPr>
          <p:sp>
            <p:nvSpPr>
              <p:cNvPr id="98" name="AutoShape 85"/>
              <p:cNvSpPr>
                <a:spLocks noChangeAspect="1" noChangeArrowheads="1"/>
              </p:cNvSpPr>
              <p:nvPr/>
            </p:nvSpPr>
            <p:spPr bwMode="auto">
              <a:xfrm>
                <a:off x="1272" y="2003"/>
                <a:ext cx="540" cy="538"/>
              </a:xfrm>
              <a:prstGeom prst="cube">
                <a:avLst>
                  <a:gd name="adj" fmla="val 25000"/>
                </a:avLst>
              </a:prstGeom>
              <a:solidFill>
                <a:srgbClr val="008000"/>
              </a:solidFill>
              <a:ln w="22225" algn="ctr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ru-RU"/>
              </a:p>
            </p:txBody>
          </p:sp>
          <p:grpSp>
            <p:nvGrpSpPr>
              <p:cNvPr id="99" name="Group 86"/>
              <p:cNvGrpSpPr>
                <a:grpSpLocks/>
              </p:cNvGrpSpPr>
              <p:nvPr/>
            </p:nvGrpSpPr>
            <p:grpSpPr bwMode="auto">
              <a:xfrm flipH="1">
                <a:off x="1309" y="2166"/>
                <a:ext cx="340" cy="340"/>
                <a:chOff x="3532" y="998"/>
                <a:chExt cx="623" cy="595"/>
              </a:xfrm>
            </p:grpSpPr>
            <p:sp>
              <p:nvSpPr>
                <p:cNvPr id="100" name="Rectangle 87"/>
                <p:cNvSpPr>
                  <a:spLocks noChangeArrowheads="1"/>
                </p:cNvSpPr>
                <p:nvPr/>
              </p:nvSpPr>
              <p:spPr bwMode="auto">
                <a:xfrm>
                  <a:off x="3532" y="998"/>
                  <a:ext cx="623" cy="595"/>
                </a:xfrm>
                <a:prstGeom prst="rect">
                  <a:avLst/>
                </a:prstGeom>
                <a:gradFill rotWithShape="1">
                  <a:gsLst>
                    <a:gs pos="0">
                      <a:srgbClr val="6600CC"/>
                    </a:gs>
                    <a:gs pos="100000">
                      <a:srgbClr val="6600CC">
                        <a:gamma/>
                        <a:shade val="0"/>
                        <a:invGamma/>
                        <a:alpha val="0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22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46800" rIns="36000" bIns="46800" anchor="ctr"/>
                <a:lstStyle/>
                <a:p>
                  <a:endParaRPr lang="ru-RU"/>
                </a:p>
              </p:txBody>
            </p:sp>
            <p:grpSp>
              <p:nvGrpSpPr>
                <p:cNvPr id="101" name="Group 88"/>
                <p:cNvGrpSpPr>
                  <a:grpSpLocks/>
                </p:cNvGrpSpPr>
                <p:nvPr/>
              </p:nvGrpSpPr>
              <p:grpSpPr bwMode="auto">
                <a:xfrm>
                  <a:off x="3551" y="1026"/>
                  <a:ext cx="576" cy="567"/>
                  <a:chOff x="4354" y="1026"/>
                  <a:chExt cx="576" cy="567"/>
                </a:xfrm>
              </p:grpSpPr>
              <p:pic>
                <p:nvPicPr>
                  <p:cNvPr id="102" name="Picture 89" descr="j0232769"/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354" y="1026"/>
                    <a:ext cx="321" cy="48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03" name="Picture 90" descr="j0232769"/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439" y="1054"/>
                    <a:ext cx="321" cy="48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04" name="Picture 91" descr="j0232769"/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24" y="1083"/>
                    <a:ext cx="321" cy="48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05" name="Picture 92" descr="j0232769"/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609" y="1111"/>
                    <a:ext cx="321" cy="48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</p:grpSp>
        </p:grpSp>
        <p:sp>
          <p:nvSpPr>
            <p:cNvPr id="66" name="Oval 93"/>
            <p:cNvSpPr>
              <a:spLocks noChangeAspect="1" noChangeArrowheads="1"/>
            </p:cNvSpPr>
            <p:nvPr/>
          </p:nvSpPr>
          <p:spPr bwMode="auto">
            <a:xfrm>
              <a:off x="3844" y="3807"/>
              <a:ext cx="209" cy="209"/>
            </a:xfrm>
            <a:prstGeom prst="ellipse">
              <a:avLst/>
            </a:prstGeom>
            <a:solidFill>
              <a:srgbClr val="66FF33"/>
            </a:solidFill>
            <a:ln w="222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/>
            </a:p>
          </p:txBody>
        </p:sp>
        <p:sp>
          <p:nvSpPr>
            <p:cNvPr id="67" name="Oval 94"/>
            <p:cNvSpPr>
              <a:spLocks noChangeAspect="1" noChangeArrowheads="1"/>
            </p:cNvSpPr>
            <p:nvPr/>
          </p:nvSpPr>
          <p:spPr bwMode="auto">
            <a:xfrm>
              <a:off x="4075" y="3807"/>
              <a:ext cx="209" cy="209"/>
            </a:xfrm>
            <a:prstGeom prst="ellipse">
              <a:avLst/>
            </a:prstGeom>
            <a:solidFill>
              <a:srgbClr val="66FF33"/>
            </a:solidFill>
            <a:ln w="222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/>
            </a:p>
          </p:txBody>
        </p:sp>
        <p:sp>
          <p:nvSpPr>
            <p:cNvPr id="68" name="Oval 95"/>
            <p:cNvSpPr>
              <a:spLocks noChangeAspect="1" noChangeArrowheads="1"/>
            </p:cNvSpPr>
            <p:nvPr/>
          </p:nvSpPr>
          <p:spPr bwMode="auto">
            <a:xfrm>
              <a:off x="4306" y="3807"/>
              <a:ext cx="209" cy="209"/>
            </a:xfrm>
            <a:prstGeom prst="ellipse">
              <a:avLst/>
            </a:prstGeom>
            <a:solidFill>
              <a:srgbClr val="66FF33"/>
            </a:solidFill>
            <a:ln w="222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/>
            </a:p>
          </p:txBody>
        </p:sp>
        <p:sp>
          <p:nvSpPr>
            <p:cNvPr id="69" name="Oval 96"/>
            <p:cNvSpPr>
              <a:spLocks noChangeAspect="1" noChangeArrowheads="1"/>
            </p:cNvSpPr>
            <p:nvPr/>
          </p:nvSpPr>
          <p:spPr bwMode="auto">
            <a:xfrm>
              <a:off x="4537" y="3807"/>
              <a:ext cx="209" cy="209"/>
            </a:xfrm>
            <a:prstGeom prst="ellipse">
              <a:avLst/>
            </a:prstGeom>
            <a:solidFill>
              <a:srgbClr val="66FF33"/>
            </a:solidFill>
            <a:ln w="222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/>
            </a:p>
          </p:txBody>
        </p:sp>
        <p:cxnSp>
          <p:nvCxnSpPr>
            <p:cNvPr id="70" name="AutoShape 97"/>
            <p:cNvCxnSpPr>
              <a:cxnSpLocks noChangeShapeType="1"/>
              <a:stCxn id="74" idx="3"/>
              <a:endCxn id="66" idx="0"/>
            </p:cNvCxnSpPr>
            <p:nvPr/>
          </p:nvCxnSpPr>
          <p:spPr bwMode="auto">
            <a:xfrm flipH="1">
              <a:off x="3949" y="3452"/>
              <a:ext cx="346" cy="348"/>
            </a:xfrm>
            <a:prstGeom prst="straightConnector1">
              <a:avLst/>
            </a:prstGeom>
            <a:noFill/>
            <a:ln w="222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AutoShape 98"/>
            <p:cNvCxnSpPr>
              <a:cxnSpLocks noChangeShapeType="1"/>
              <a:stCxn id="74" idx="3"/>
              <a:endCxn id="67" idx="0"/>
            </p:cNvCxnSpPr>
            <p:nvPr/>
          </p:nvCxnSpPr>
          <p:spPr bwMode="auto">
            <a:xfrm flipH="1">
              <a:off x="4180" y="3452"/>
              <a:ext cx="115" cy="348"/>
            </a:xfrm>
            <a:prstGeom prst="straightConnector1">
              <a:avLst/>
            </a:prstGeom>
            <a:noFill/>
            <a:ln w="222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" name="AutoShape 99"/>
            <p:cNvCxnSpPr>
              <a:cxnSpLocks noChangeShapeType="1"/>
              <a:stCxn id="74" idx="3"/>
              <a:endCxn id="68" idx="0"/>
            </p:cNvCxnSpPr>
            <p:nvPr/>
          </p:nvCxnSpPr>
          <p:spPr bwMode="auto">
            <a:xfrm>
              <a:off x="4295" y="3452"/>
              <a:ext cx="116" cy="348"/>
            </a:xfrm>
            <a:prstGeom prst="straightConnector1">
              <a:avLst/>
            </a:prstGeom>
            <a:noFill/>
            <a:ln w="222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AutoShape 100"/>
            <p:cNvCxnSpPr>
              <a:cxnSpLocks noChangeShapeType="1"/>
              <a:stCxn id="74" idx="3"/>
              <a:endCxn id="69" idx="0"/>
            </p:cNvCxnSpPr>
            <p:nvPr/>
          </p:nvCxnSpPr>
          <p:spPr bwMode="auto">
            <a:xfrm>
              <a:off x="4295" y="3452"/>
              <a:ext cx="347" cy="348"/>
            </a:xfrm>
            <a:prstGeom prst="straightConnector1">
              <a:avLst/>
            </a:prstGeom>
            <a:noFill/>
            <a:ln w="222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4" name="AutoShape 101"/>
            <p:cNvSpPr>
              <a:spLocks noChangeAspect="1" noChangeArrowheads="1"/>
            </p:cNvSpPr>
            <p:nvPr/>
          </p:nvSpPr>
          <p:spPr bwMode="auto">
            <a:xfrm>
              <a:off x="4152" y="3067"/>
              <a:ext cx="380" cy="378"/>
            </a:xfrm>
            <a:prstGeom prst="cube">
              <a:avLst>
                <a:gd name="adj" fmla="val 25000"/>
              </a:avLst>
            </a:prstGeom>
            <a:solidFill>
              <a:srgbClr val="008000"/>
            </a:solidFill>
            <a:ln w="22225" algn="ctr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/>
            </a:p>
          </p:txBody>
        </p:sp>
        <p:grpSp>
          <p:nvGrpSpPr>
            <p:cNvPr id="75" name="Group 102"/>
            <p:cNvGrpSpPr>
              <a:grpSpLocks/>
            </p:cNvGrpSpPr>
            <p:nvPr/>
          </p:nvGrpSpPr>
          <p:grpSpPr bwMode="auto">
            <a:xfrm flipH="1">
              <a:off x="4184" y="3195"/>
              <a:ext cx="227" cy="226"/>
              <a:chOff x="3532" y="998"/>
              <a:chExt cx="623" cy="595"/>
            </a:xfrm>
          </p:grpSpPr>
          <p:sp>
            <p:nvSpPr>
              <p:cNvPr id="92" name="Rectangle 103"/>
              <p:cNvSpPr>
                <a:spLocks noChangeArrowheads="1"/>
              </p:cNvSpPr>
              <p:nvPr/>
            </p:nvSpPr>
            <p:spPr bwMode="auto">
              <a:xfrm>
                <a:off x="3532" y="998"/>
                <a:ext cx="623" cy="595"/>
              </a:xfrm>
              <a:prstGeom prst="rect">
                <a:avLst/>
              </a:prstGeom>
              <a:gradFill rotWithShape="1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46800" rIns="36000" bIns="46800" anchor="ctr"/>
              <a:lstStyle/>
              <a:p>
                <a:endParaRPr lang="ru-RU"/>
              </a:p>
            </p:txBody>
          </p:sp>
          <p:grpSp>
            <p:nvGrpSpPr>
              <p:cNvPr id="93" name="Group 104"/>
              <p:cNvGrpSpPr>
                <a:grpSpLocks/>
              </p:cNvGrpSpPr>
              <p:nvPr/>
            </p:nvGrpSpPr>
            <p:grpSpPr bwMode="auto">
              <a:xfrm>
                <a:off x="3551" y="1026"/>
                <a:ext cx="576" cy="567"/>
                <a:chOff x="4354" y="1026"/>
                <a:chExt cx="576" cy="567"/>
              </a:xfrm>
            </p:grpSpPr>
            <p:pic>
              <p:nvPicPr>
                <p:cNvPr id="94" name="Picture 105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354" y="1026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5" name="Picture 106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39" y="1054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6" name="Picture 107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24" y="1083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7" name="Picture 108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609" y="1111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  <p:sp>
          <p:nvSpPr>
            <p:cNvPr id="76" name="Oval 109"/>
            <p:cNvSpPr>
              <a:spLocks noChangeAspect="1" noChangeArrowheads="1"/>
            </p:cNvSpPr>
            <p:nvPr/>
          </p:nvSpPr>
          <p:spPr bwMode="auto">
            <a:xfrm>
              <a:off x="4779" y="3808"/>
              <a:ext cx="209" cy="209"/>
            </a:xfrm>
            <a:prstGeom prst="ellipse">
              <a:avLst/>
            </a:prstGeom>
            <a:solidFill>
              <a:srgbClr val="66FF33"/>
            </a:solidFill>
            <a:ln w="222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/>
            </a:p>
          </p:txBody>
        </p:sp>
        <p:sp>
          <p:nvSpPr>
            <p:cNvPr id="77" name="Oval 110"/>
            <p:cNvSpPr>
              <a:spLocks noChangeAspect="1" noChangeArrowheads="1"/>
            </p:cNvSpPr>
            <p:nvPr/>
          </p:nvSpPr>
          <p:spPr bwMode="auto">
            <a:xfrm>
              <a:off x="5010" y="3808"/>
              <a:ext cx="209" cy="209"/>
            </a:xfrm>
            <a:prstGeom prst="ellipse">
              <a:avLst/>
            </a:prstGeom>
            <a:solidFill>
              <a:srgbClr val="66FF33"/>
            </a:solidFill>
            <a:ln w="222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/>
            </a:p>
          </p:txBody>
        </p:sp>
        <p:sp>
          <p:nvSpPr>
            <p:cNvPr id="78" name="Oval 111"/>
            <p:cNvSpPr>
              <a:spLocks noChangeAspect="1" noChangeArrowheads="1"/>
            </p:cNvSpPr>
            <p:nvPr/>
          </p:nvSpPr>
          <p:spPr bwMode="auto">
            <a:xfrm>
              <a:off x="5241" y="3808"/>
              <a:ext cx="209" cy="209"/>
            </a:xfrm>
            <a:prstGeom prst="ellipse">
              <a:avLst/>
            </a:prstGeom>
            <a:solidFill>
              <a:srgbClr val="66FF33"/>
            </a:solidFill>
            <a:ln w="222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/>
            </a:p>
          </p:txBody>
        </p:sp>
        <p:sp>
          <p:nvSpPr>
            <p:cNvPr id="79" name="Oval 112"/>
            <p:cNvSpPr>
              <a:spLocks noChangeAspect="1" noChangeArrowheads="1"/>
            </p:cNvSpPr>
            <p:nvPr/>
          </p:nvSpPr>
          <p:spPr bwMode="auto">
            <a:xfrm>
              <a:off x="5472" y="3808"/>
              <a:ext cx="209" cy="209"/>
            </a:xfrm>
            <a:prstGeom prst="ellipse">
              <a:avLst/>
            </a:prstGeom>
            <a:solidFill>
              <a:srgbClr val="66FF33"/>
            </a:solidFill>
            <a:ln w="222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/>
            </a:p>
          </p:txBody>
        </p:sp>
        <p:cxnSp>
          <p:nvCxnSpPr>
            <p:cNvPr id="80" name="AutoShape 113"/>
            <p:cNvCxnSpPr>
              <a:cxnSpLocks noChangeShapeType="1"/>
              <a:stCxn id="84" idx="3"/>
              <a:endCxn id="76" idx="0"/>
            </p:cNvCxnSpPr>
            <p:nvPr/>
          </p:nvCxnSpPr>
          <p:spPr bwMode="auto">
            <a:xfrm flipH="1">
              <a:off x="4884" y="3453"/>
              <a:ext cx="346" cy="348"/>
            </a:xfrm>
            <a:prstGeom prst="straightConnector1">
              <a:avLst/>
            </a:prstGeom>
            <a:noFill/>
            <a:ln w="222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AutoShape 114"/>
            <p:cNvCxnSpPr>
              <a:cxnSpLocks noChangeShapeType="1"/>
              <a:stCxn id="84" idx="3"/>
              <a:endCxn id="77" idx="0"/>
            </p:cNvCxnSpPr>
            <p:nvPr/>
          </p:nvCxnSpPr>
          <p:spPr bwMode="auto">
            <a:xfrm flipH="1">
              <a:off x="5115" y="3453"/>
              <a:ext cx="115" cy="348"/>
            </a:xfrm>
            <a:prstGeom prst="straightConnector1">
              <a:avLst/>
            </a:prstGeom>
            <a:noFill/>
            <a:ln w="222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" name="AutoShape 115"/>
            <p:cNvCxnSpPr>
              <a:cxnSpLocks noChangeShapeType="1"/>
              <a:stCxn id="84" idx="3"/>
              <a:endCxn id="78" idx="0"/>
            </p:cNvCxnSpPr>
            <p:nvPr/>
          </p:nvCxnSpPr>
          <p:spPr bwMode="auto">
            <a:xfrm>
              <a:off x="5230" y="3453"/>
              <a:ext cx="116" cy="348"/>
            </a:xfrm>
            <a:prstGeom prst="straightConnector1">
              <a:avLst/>
            </a:prstGeom>
            <a:noFill/>
            <a:ln w="222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3" name="AutoShape 116"/>
            <p:cNvCxnSpPr>
              <a:cxnSpLocks noChangeShapeType="1"/>
              <a:stCxn id="84" idx="3"/>
              <a:endCxn id="79" idx="0"/>
            </p:cNvCxnSpPr>
            <p:nvPr/>
          </p:nvCxnSpPr>
          <p:spPr bwMode="auto">
            <a:xfrm>
              <a:off x="5230" y="3453"/>
              <a:ext cx="347" cy="348"/>
            </a:xfrm>
            <a:prstGeom prst="straightConnector1">
              <a:avLst/>
            </a:prstGeom>
            <a:noFill/>
            <a:ln w="222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4" name="AutoShape 117"/>
            <p:cNvSpPr>
              <a:spLocks noChangeAspect="1" noChangeArrowheads="1"/>
            </p:cNvSpPr>
            <p:nvPr/>
          </p:nvSpPr>
          <p:spPr bwMode="auto">
            <a:xfrm>
              <a:off x="5087" y="3068"/>
              <a:ext cx="380" cy="378"/>
            </a:xfrm>
            <a:prstGeom prst="cube">
              <a:avLst>
                <a:gd name="adj" fmla="val 25000"/>
              </a:avLst>
            </a:prstGeom>
            <a:solidFill>
              <a:srgbClr val="008000"/>
            </a:solidFill>
            <a:ln w="22225" algn="ctr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/>
            </a:p>
          </p:txBody>
        </p:sp>
        <p:grpSp>
          <p:nvGrpSpPr>
            <p:cNvPr id="85" name="Group 118"/>
            <p:cNvGrpSpPr>
              <a:grpSpLocks/>
            </p:cNvGrpSpPr>
            <p:nvPr/>
          </p:nvGrpSpPr>
          <p:grpSpPr bwMode="auto">
            <a:xfrm flipH="1">
              <a:off x="5119" y="3196"/>
              <a:ext cx="227" cy="226"/>
              <a:chOff x="3532" y="998"/>
              <a:chExt cx="623" cy="595"/>
            </a:xfrm>
          </p:grpSpPr>
          <p:sp>
            <p:nvSpPr>
              <p:cNvPr id="86" name="Rectangle 119"/>
              <p:cNvSpPr>
                <a:spLocks noChangeArrowheads="1"/>
              </p:cNvSpPr>
              <p:nvPr/>
            </p:nvSpPr>
            <p:spPr bwMode="auto">
              <a:xfrm>
                <a:off x="3532" y="998"/>
                <a:ext cx="623" cy="595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100000">
                    <a:srgbClr val="FF00FF">
                      <a:gamma/>
                      <a:shade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46800" rIns="36000" bIns="46800" anchor="ctr"/>
              <a:lstStyle/>
              <a:p>
                <a:endParaRPr lang="ru-RU"/>
              </a:p>
            </p:txBody>
          </p:sp>
          <p:grpSp>
            <p:nvGrpSpPr>
              <p:cNvPr id="87" name="Group 120"/>
              <p:cNvGrpSpPr>
                <a:grpSpLocks/>
              </p:cNvGrpSpPr>
              <p:nvPr/>
            </p:nvGrpSpPr>
            <p:grpSpPr bwMode="auto">
              <a:xfrm>
                <a:off x="3551" y="1026"/>
                <a:ext cx="576" cy="567"/>
                <a:chOff x="4354" y="1026"/>
                <a:chExt cx="576" cy="567"/>
              </a:xfrm>
            </p:grpSpPr>
            <p:pic>
              <p:nvPicPr>
                <p:cNvPr id="88" name="Picture 121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354" y="1026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9" name="Picture 122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39" y="1054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0" name="Picture 123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24" y="1083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1" name="Picture 124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609" y="1111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</p:grpSp>
      <p:grpSp>
        <p:nvGrpSpPr>
          <p:cNvPr id="124" name="Group 125"/>
          <p:cNvGrpSpPr>
            <a:grpSpLocks/>
          </p:cNvGrpSpPr>
          <p:nvPr/>
        </p:nvGrpSpPr>
        <p:grpSpPr bwMode="auto">
          <a:xfrm>
            <a:off x="4302125" y="1089025"/>
            <a:ext cx="1125538" cy="1169988"/>
            <a:chOff x="1272" y="2003"/>
            <a:chExt cx="540" cy="538"/>
          </a:xfrm>
        </p:grpSpPr>
        <p:sp>
          <p:nvSpPr>
            <p:cNvPr id="125" name="AutoShape 126"/>
            <p:cNvSpPr>
              <a:spLocks noChangeAspect="1" noChangeArrowheads="1"/>
            </p:cNvSpPr>
            <p:nvPr/>
          </p:nvSpPr>
          <p:spPr bwMode="auto">
            <a:xfrm>
              <a:off x="1272" y="2003"/>
              <a:ext cx="540" cy="538"/>
            </a:xfrm>
            <a:prstGeom prst="cube">
              <a:avLst>
                <a:gd name="adj" fmla="val 25000"/>
              </a:avLst>
            </a:prstGeom>
            <a:solidFill>
              <a:srgbClr val="008000"/>
            </a:solidFill>
            <a:ln w="22225" algn="ctr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/>
            </a:p>
          </p:txBody>
        </p:sp>
        <p:grpSp>
          <p:nvGrpSpPr>
            <p:cNvPr id="126" name="Group 127"/>
            <p:cNvGrpSpPr>
              <a:grpSpLocks/>
            </p:cNvGrpSpPr>
            <p:nvPr/>
          </p:nvGrpSpPr>
          <p:grpSpPr bwMode="auto">
            <a:xfrm flipH="1">
              <a:off x="1309" y="2166"/>
              <a:ext cx="340" cy="340"/>
              <a:chOff x="3532" y="998"/>
              <a:chExt cx="623" cy="595"/>
            </a:xfrm>
          </p:grpSpPr>
          <p:sp>
            <p:nvSpPr>
              <p:cNvPr id="127" name="Rectangle 128"/>
              <p:cNvSpPr>
                <a:spLocks noChangeArrowheads="1"/>
              </p:cNvSpPr>
              <p:nvPr/>
            </p:nvSpPr>
            <p:spPr bwMode="auto">
              <a:xfrm>
                <a:off x="3532" y="998"/>
                <a:ext cx="623" cy="595"/>
              </a:xfrm>
              <a:prstGeom prst="rect">
                <a:avLst/>
              </a:prstGeom>
              <a:gradFill rotWithShape="1">
                <a:gsLst>
                  <a:gs pos="0">
                    <a:schemeClr val="tx1"/>
                  </a:gs>
                  <a:gs pos="100000">
                    <a:schemeClr val="tx1">
                      <a:gamma/>
                      <a:shade val="0"/>
                      <a:invGamma/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46800" rIns="36000" bIns="46800" anchor="ctr"/>
              <a:lstStyle/>
              <a:p>
                <a:endParaRPr lang="ru-RU"/>
              </a:p>
            </p:txBody>
          </p:sp>
          <p:grpSp>
            <p:nvGrpSpPr>
              <p:cNvPr id="128" name="Group 129"/>
              <p:cNvGrpSpPr>
                <a:grpSpLocks/>
              </p:cNvGrpSpPr>
              <p:nvPr/>
            </p:nvGrpSpPr>
            <p:grpSpPr bwMode="auto">
              <a:xfrm>
                <a:off x="3551" y="1026"/>
                <a:ext cx="576" cy="567"/>
                <a:chOff x="4354" y="1026"/>
                <a:chExt cx="576" cy="567"/>
              </a:xfrm>
            </p:grpSpPr>
            <p:pic>
              <p:nvPicPr>
                <p:cNvPr id="129" name="Picture 130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354" y="1026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30" name="Picture 131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39" y="1054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31" name="Picture 132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24" y="1083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32" name="Picture 133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609" y="1111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</p:grpSp>
      <p:sp>
        <p:nvSpPr>
          <p:cNvPr id="133" name="laptop"/>
          <p:cNvSpPr>
            <a:spLocks noEditPoints="1" noChangeArrowheads="1"/>
          </p:cNvSpPr>
          <p:nvPr/>
        </p:nvSpPr>
        <p:spPr bwMode="auto">
          <a:xfrm>
            <a:off x="4287838" y="3389313"/>
            <a:ext cx="485775" cy="344487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30000"/>
              </a:spcBef>
            </a:pPr>
            <a:r>
              <a:rPr lang="ru-RU" altLang="ru-RU" sz="1200" b="1">
                <a:latin typeface="+mn-lt"/>
              </a:rPr>
              <a:t>1</a:t>
            </a:r>
          </a:p>
        </p:txBody>
      </p:sp>
      <p:sp>
        <p:nvSpPr>
          <p:cNvPr id="134" name="laptop"/>
          <p:cNvSpPr>
            <a:spLocks noEditPoints="1" noChangeArrowheads="1"/>
          </p:cNvSpPr>
          <p:nvPr/>
        </p:nvSpPr>
        <p:spPr bwMode="auto">
          <a:xfrm>
            <a:off x="4943475" y="3389313"/>
            <a:ext cx="485775" cy="344487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30000"/>
              </a:spcBef>
            </a:pPr>
            <a:r>
              <a:rPr lang="ru-RU" altLang="ru-RU" sz="1200" b="1">
                <a:latin typeface="+mn-lt"/>
              </a:rPr>
              <a:t>2</a:t>
            </a:r>
          </a:p>
        </p:txBody>
      </p:sp>
      <p:sp>
        <p:nvSpPr>
          <p:cNvPr id="135" name="laptop"/>
          <p:cNvSpPr>
            <a:spLocks noEditPoints="1" noChangeArrowheads="1"/>
          </p:cNvSpPr>
          <p:nvPr/>
        </p:nvSpPr>
        <p:spPr bwMode="auto">
          <a:xfrm>
            <a:off x="5599113" y="3389313"/>
            <a:ext cx="484187" cy="344487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30000"/>
              </a:spcBef>
            </a:pPr>
            <a:r>
              <a:rPr lang="en-US" altLang="ko-KR" sz="1200" b="1">
                <a:latin typeface="+mn-lt"/>
                <a:ea typeface="굴림" pitchFamily="34" charset="-127"/>
              </a:rPr>
              <a:t>3</a:t>
            </a:r>
            <a:endParaRPr lang="ru-RU" altLang="ru-RU" sz="1200" b="1">
              <a:latin typeface="+mn-lt"/>
            </a:endParaRPr>
          </a:p>
        </p:txBody>
      </p:sp>
      <p:sp>
        <p:nvSpPr>
          <p:cNvPr id="136" name="laptop"/>
          <p:cNvSpPr>
            <a:spLocks noEditPoints="1" noChangeArrowheads="1"/>
          </p:cNvSpPr>
          <p:nvPr/>
        </p:nvSpPr>
        <p:spPr bwMode="auto">
          <a:xfrm>
            <a:off x="6253163" y="3389313"/>
            <a:ext cx="485775" cy="344487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30000"/>
              </a:spcBef>
            </a:pPr>
            <a:r>
              <a:rPr lang="ru-RU" altLang="ru-RU" sz="1200" b="1">
                <a:latin typeface="+mn-lt"/>
              </a:rPr>
              <a:t>4</a:t>
            </a:r>
          </a:p>
        </p:txBody>
      </p:sp>
      <p:grpSp>
        <p:nvGrpSpPr>
          <p:cNvPr id="137" name="Group 470"/>
          <p:cNvGrpSpPr>
            <a:grpSpLocks/>
          </p:cNvGrpSpPr>
          <p:nvPr/>
        </p:nvGrpSpPr>
        <p:grpSpPr bwMode="auto">
          <a:xfrm>
            <a:off x="3627438" y="3551238"/>
            <a:ext cx="3284537" cy="2654300"/>
            <a:chOff x="3362" y="2319"/>
            <a:chExt cx="2069" cy="1672"/>
          </a:xfrm>
        </p:grpSpPr>
        <p:sp>
          <p:nvSpPr>
            <p:cNvPr id="138" name="Line 471"/>
            <p:cNvSpPr>
              <a:spLocks noChangeShapeType="1"/>
            </p:cNvSpPr>
            <p:nvPr/>
          </p:nvSpPr>
          <p:spPr bwMode="auto">
            <a:xfrm>
              <a:off x="3362" y="2576"/>
              <a:ext cx="2069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139" name="Line 472"/>
            <p:cNvSpPr>
              <a:spLocks noChangeShapeType="1"/>
            </p:cNvSpPr>
            <p:nvPr/>
          </p:nvSpPr>
          <p:spPr bwMode="auto">
            <a:xfrm>
              <a:off x="3362" y="2674"/>
              <a:ext cx="2069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140" name="Line 473"/>
            <p:cNvSpPr>
              <a:spLocks noChangeShapeType="1"/>
            </p:cNvSpPr>
            <p:nvPr/>
          </p:nvSpPr>
          <p:spPr bwMode="auto">
            <a:xfrm>
              <a:off x="3362" y="2775"/>
              <a:ext cx="2069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141" name="Line 474"/>
            <p:cNvSpPr>
              <a:spLocks noChangeShapeType="1"/>
            </p:cNvSpPr>
            <p:nvPr/>
          </p:nvSpPr>
          <p:spPr bwMode="auto">
            <a:xfrm>
              <a:off x="3362" y="2877"/>
              <a:ext cx="2069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142" name="Line 475"/>
            <p:cNvSpPr>
              <a:spLocks noChangeShapeType="1"/>
            </p:cNvSpPr>
            <p:nvPr/>
          </p:nvSpPr>
          <p:spPr bwMode="auto">
            <a:xfrm>
              <a:off x="3362" y="2976"/>
              <a:ext cx="2069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143" name="Line 476"/>
            <p:cNvSpPr>
              <a:spLocks noChangeShapeType="1"/>
            </p:cNvSpPr>
            <p:nvPr/>
          </p:nvSpPr>
          <p:spPr bwMode="auto">
            <a:xfrm>
              <a:off x="3362" y="3080"/>
              <a:ext cx="2069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144" name="Line 477"/>
            <p:cNvSpPr>
              <a:spLocks noChangeShapeType="1"/>
            </p:cNvSpPr>
            <p:nvPr/>
          </p:nvSpPr>
          <p:spPr bwMode="auto">
            <a:xfrm>
              <a:off x="3362" y="3177"/>
              <a:ext cx="2069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145" name="Line 478"/>
            <p:cNvSpPr>
              <a:spLocks noChangeShapeType="1"/>
            </p:cNvSpPr>
            <p:nvPr/>
          </p:nvSpPr>
          <p:spPr bwMode="auto">
            <a:xfrm>
              <a:off x="3362" y="3279"/>
              <a:ext cx="2069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146" name="Line 479"/>
            <p:cNvSpPr>
              <a:spLocks noChangeShapeType="1"/>
            </p:cNvSpPr>
            <p:nvPr/>
          </p:nvSpPr>
          <p:spPr bwMode="auto">
            <a:xfrm>
              <a:off x="3362" y="3378"/>
              <a:ext cx="2069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147" name="Line 480"/>
            <p:cNvSpPr>
              <a:spLocks noChangeShapeType="1"/>
            </p:cNvSpPr>
            <p:nvPr/>
          </p:nvSpPr>
          <p:spPr bwMode="auto">
            <a:xfrm>
              <a:off x="3362" y="3481"/>
              <a:ext cx="2069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148" name="Line 481"/>
            <p:cNvSpPr>
              <a:spLocks noChangeShapeType="1"/>
            </p:cNvSpPr>
            <p:nvPr/>
          </p:nvSpPr>
          <p:spPr bwMode="auto">
            <a:xfrm>
              <a:off x="3362" y="3681"/>
              <a:ext cx="2069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149" name="Line 482"/>
            <p:cNvSpPr>
              <a:spLocks noChangeShapeType="1"/>
            </p:cNvSpPr>
            <p:nvPr/>
          </p:nvSpPr>
          <p:spPr bwMode="auto">
            <a:xfrm>
              <a:off x="3362" y="3782"/>
              <a:ext cx="2069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150" name="Line 483"/>
            <p:cNvSpPr>
              <a:spLocks noChangeShapeType="1"/>
            </p:cNvSpPr>
            <p:nvPr/>
          </p:nvSpPr>
          <p:spPr bwMode="auto">
            <a:xfrm>
              <a:off x="3362" y="3884"/>
              <a:ext cx="2069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151" name="Line 484"/>
            <p:cNvSpPr>
              <a:spLocks noChangeShapeType="1"/>
            </p:cNvSpPr>
            <p:nvPr/>
          </p:nvSpPr>
          <p:spPr bwMode="auto">
            <a:xfrm>
              <a:off x="3362" y="3584"/>
              <a:ext cx="2069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152" name="Line 485"/>
            <p:cNvSpPr>
              <a:spLocks noChangeShapeType="1"/>
            </p:cNvSpPr>
            <p:nvPr/>
          </p:nvSpPr>
          <p:spPr bwMode="auto">
            <a:xfrm>
              <a:off x="3729" y="2319"/>
              <a:ext cx="0" cy="166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153" name="Line 486"/>
            <p:cNvSpPr>
              <a:spLocks noChangeShapeType="1"/>
            </p:cNvSpPr>
            <p:nvPr/>
          </p:nvSpPr>
          <p:spPr bwMode="auto">
            <a:xfrm>
              <a:off x="4140" y="2326"/>
              <a:ext cx="0" cy="166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154" name="Line 487"/>
            <p:cNvSpPr>
              <a:spLocks noChangeShapeType="1"/>
            </p:cNvSpPr>
            <p:nvPr/>
          </p:nvSpPr>
          <p:spPr bwMode="auto">
            <a:xfrm>
              <a:off x="4551" y="2326"/>
              <a:ext cx="0" cy="166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155" name="Line 488"/>
            <p:cNvSpPr>
              <a:spLocks noChangeShapeType="1"/>
            </p:cNvSpPr>
            <p:nvPr/>
          </p:nvSpPr>
          <p:spPr bwMode="auto">
            <a:xfrm>
              <a:off x="4961" y="2326"/>
              <a:ext cx="0" cy="166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156" name="Line 489"/>
            <p:cNvSpPr>
              <a:spLocks noChangeShapeType="1"/>
            </p:cNvSpPr>
            <p:nvPr/>
          </p:nvSpPr>
          <p:spPr bwMode="auto">
            <a:xfrm>
              <a:off x="3362" y="2478"/>
              <a:ext cx="2069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</p:grpSp>
      <p:pic>
        <p:nvPicPr>
          <p:cNvPr id="157" name="Picture 490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6425" y="3798888"/>
            <a:ext cx="357188" cy="160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8" name="Picture 491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3650" y="3803650"/>
            <a:ext cx="355600" cy="15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9" name="Picture 492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7700" y="3803650"/>
            <a:ext cx="357188" cy="15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0" name="Picture 493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925" y="3803650"/>
            <a:ext cx="354013" cy="15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1" name="Group 494"/>
          <p:cNvGrpSpPr>
            <a:grpSpLocks/>
          </p:cNvGrpSpPr>
          <p:nvPr/>
        </p:nvGrpSpPr>
        <p:grpSpPr bwMode="auto">
          <a:xfrm>
            <a:off x="3627438" y="3781425"/>
            <a:ext cx="511175" cy="200025"/>
            <a:chOff x="3362" y="2464"/>
            <a:chExt cx="322" cy="126"/>
          </a:xfrm>
        </p:grpSpPr>
        <p:pic>
          <p:nvPicPr>
            <p:cNvPr id="162" name="Picture 495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3395" y="2442"/>
              <a:ext cx="101" cy="168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0000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163" name="Text Box 496"/>
            <p:cNvSpPr txBox="1">
              <a:spLocks noChangeArrowheads="1"/>
            </p:cNvSpPr>
            <p:nvPr/>
          </p:nvSpPr>
          <p:spPr bwMode="auto">
            <a:xfrm>
              <a:off x="3527" y="2464"/>
              <a:ext cx="157" cy="126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0000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sz="800" b="0">
                  <a:latin typeface="Trebuchet MS" pitchFamily="34" charset="0"/>
                  <a:ea typeface="굴림" pitchFamily="34" charset="-127"/>
                </a:rPr>
                <a:t>1</a:t>
              </a:r>
              <a:endParaRPr lang="ru-RU" altLang="ru-RU" sz="800" b="0">
                <a:latin typeface="Trebuchet MS" pitchFamily="34" charset="0"/>
              </a:endParaRPr>
            </a:p>
          </p:txBody>
        </p:sp>
      </p:grpSp>
      <p:pic>
        <p:nvPicPr>
          <p:cNvPr id="164" name="Picture 497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6425" y="3956050"/>
            <a:ext cx="357188" cy="160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5" name="Picture 498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3650" y="3962400"/>
            <a:ext cx="355600" cy="163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6" name="Picture 499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7700" y="3962400"/>
            <a:ext cx="355600" cy="163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7" name="Group 500"/>
          <p:cNvGrpSpPr>
            <a:grpSpLocks/>
          </p:cNvGrpSpPr>
          <p:nvPr/>
        </p:nvGrpSpPr>
        <p:grpSpPr bwMode="auto">
          <a:xfrm>
            <a:off x="3627438" y="3921125"/>
            <a:ext cx="511175" cy="201613"/>
            <a:chOff x="3362" y="2552"/>
            <a:chExt cx="322" cy="127"/>
          </a:xfrm>
        </p:grpSpPr>
        <p:pic>
          <p:nvPicPr>
            <p:cNvPr id="168" name="Picture 501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3396" y="2542"/>
              <a:ext cx="100" cy="168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0000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169" name="Text Box 502"/>
            <p:cNvSpPr txBox="1">
              <a:spLocks noChangeArrowheads="1"/>
            </p:cNvSpPr>
            <p:nvPr/>
          </p:nvSpPr>
          <p:spPr bwMode="auto">
            <a:xfrm>
              <a:off x="3527" y="2552"/>
              <a:ext cx="157" cy="127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0000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sz="800" b="0">
                  <a:latin typeface="Trebuchet MS" pitchFamily="34" charset="0"/>
                  <a:ea typeface="굴림" pitchFamily="34" charset="-127"/>
                </a:rPr>
                <a:t>2</a:t>
              </a:r>
              <a:endParaRPr lang="ru-RU" altLang="ru-RU" sz="800" b="0">
                <a:latin typeface="Trebuchet MS" pitchFamily="34" charset="0"/>
              </a:endParaRPr>
            </a:p>
          </p:txBody>
        </p:sp>
      </p:grpSp>
      <p:pic>
        <p:nvPicPr>
          <p:cNvPr id="170" name="Picture 503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6425" y="4106863"/>
            <a:ext cx="357188" cy="15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1" name="Picture 504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925" y="4106863"/>
            <a:ext cx="354013" cy="15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2" name="Picture 505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3650" y="4110038"/>
            <a:ext cx="355600" cy="160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3" name="Group 506"/>
          <p:cNvGrpSpPr>
            <a:grpSpLocks/>
          </p:cNvGrpSpPr>
          <p:nvPr/>
        </p:nvGrpSpPr>
        <p:grpSpPr bwMode="auto">
          <a:xfrm>
            <a:off x="3627438" y="4095750"/>
            <a:ext cx="511175" cy="201613"/>
            <a:chOff x="3362" y="2662"/>
            <a:chExt cx="322" cy="127"/>
          </a:xfrm>
        </p:grpSpPr>
        <p:pic>
          <p:nvPicPr>
            <p:cNvPr id="174" name="Picture 507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3395" y="2641"/>
              <a:ext cx="101" cy="168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0000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175" name="Text Box 508"/>
            <p:cNvSpPr txBox="1">
              <a:spLocks noChangeArrowheads="1"/>
            </p:cNvSpPr>
            <p:nvPr/>
          </p:nvSpPr>
          <p:spPr bwMode="auto">
            <a:xfrm>
              <a:off x="3527" y="2662"/>
              <a:ext cx="157" cy="127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0000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sz="800" b="0">
                  <a:latin typeface="Trebuchet MS" pitchFamily="34" charset="0"/>
                  <a:ea typeface="굴림" pitchFamily="34" charset="-127"/>
                </a:rPr>
                <a:t>3</a:t>
              </a:r>
              <a:endParaRPr lang="ru-RU" altLang="ru-RU" sz="800" b="0">
                <a:latin typeface="Trebuchet MS" pitchFamily="34" charset="0"/>
              </a:endParaRPr>
            </a:p>
          </p:txBody>
        </p:sp>
      </p:grpSp>
      <p:pic>
        <p:nvPicPr>
          <p:cNvPr id="176" name="Picture 509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6425" y="4279900"/>
            <a:ext cx="357188" cy="16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" name="Picture 510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7700" y="4273550"/>
            <a:ext cx="357188" cy="160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8" name="Picture 511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925" y="4273550"/>
            <a:ext cx="354013" cy="160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9" name="Group 512"/>
          <p:cNvGrpSpPr>
            <a:grpSpLocks/>
          </p:cNvGrpSpPr>
          <p:nvPr/>
        </p:nvGrpSpPr>
        <p:grpSpPr bwMode="auto">
          <a:xfrm>
            <a:off x="3627438" y="4262438"/>
            <a:ext cx="511175" cy="201612"/>
            <a:chOff x="3362" y="2767"/>
            <a:chExt cx="322" cy="127"/>
          </a:xfrm>
        </p:grpSpPr>
        <p:pic>
          <p:nvPicPr>
            <p:cNvPr id="180" name="Picture 513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3395" y="2741"/>
              <a:ext cx="102" cy="168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0000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181" name="Text Box 514"/>
            <p:cNvSpPr txBox="1">
              <a:spLocks noChangeArrowheads="1"/>
            </p:cNvSpPr>
            <p:nvPr/>
          </p:nvSpPr>
          <p:spPr bwMode="auto">
            <a:xfrm>
              <a:off x="3527" y="2767"/>
              <a:ext cx="157" cy="127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0000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sz="800" b="0">
                  <a:latin typeface="Trebuchet MS" pitchFamily="34" charset="0"/>
                  <a:ea typeface="굴림" pitchFamily="34" charset="-127"/>
                </a:rPr>
                <a:t>4</a:t>
              </a:r>
              <a:endParaRPr lang="ru-RU" altLang="ru-RU" sz="800" b="0">
                <a:latin typeface="Trebuchet MS" pitchFamily="34" charset="0"/>
              </a:endParaRPr>
            </a:p>
          </p:txBody>
        </p:sp>
      </p:grpSp>
      <p:pic>
        <p:nvPicPr>
          <p:cNvPr id="182" name="Picture 515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3650" y="4435475"/>
            <a:ext cx="355600" cy="160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3" name="Picture 516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7700" y="4433888"/>
            <a:ext cx="357188" cy="160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" name="Picture 517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925" y="4433888"/>
            <a:ext cx="354013" cy="160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85" name="Group 518"/>
          <p:cNvGrpSpPr>
            <a:grpSpLocks/>
          </p:cNvGrpSpPr>
          <p:nvPr/>
        </p:nvGrpSpPr>
        <p:grpSpPr bwMode="auto">
          <a:xfrm>
            <a:off x="3627438" y="4422775"/>
            <a:ext cx="511175" cy="201613"/>
            <a:chOff x="3362" y="2868"/>
            <a:chExt cx="322" cy="127"/>
          </a:xfrm>
        </p:grpSpPr>
        <p:pic>
          <p:nvPicPr>
            <p:cNvPr id="186" name="Picture 519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3395" y="2843"/>
              <a:ext cx="101" cy="168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0000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187" name="Text Box 520"/>
            <p:cNvSpPr txBox="1">
              <a:spLocks noChangeArrowheads="1"/>
            </p:cNvSpPr>
            <p:nvPr/>
          </p:nvSpPr>
          <p:spPr bwMode="auto">
            <a:xfrm>
              <a:off x="3527" y="2868"/>
              <a:ext cx="157" cy="127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0000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sz="800" b="0">
                  <a:latin typeface="Trebuchet MS" pitchFamily="34" charset="0"/>
                  <a:ea typeface="굴림" pitchFamily="34" charset="-127"/>
                </a:rPr>
                <a:t>5</a:t>
              </a:r>
              <a:endParaRPr lang="ru-RU" altLang="ru-RU" sz="800" b="0">
                <a:latin typeface="Trebuchet MS" pitchFamily="34" charset="0"/>
              </a:endParaRPr>
            </a:p>
          </p:txBody>
        </p:sp>
      </p:grpSp>
      <p:pic>
        <p:nvPicPr>
          <p:cNvPr id="188" name="Picture 521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6425" y="4592638"/>
            <a:ext cx="357188" cy="160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9" name="Picture 522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3650" y="4594225"/>
            <a:ext cx="355600" cy="160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90" name="Group 523"/>
          <p:cNvGrpSpPr>
            <a:grpSpLocks/>
          </p:cNvGrpSpPr>
          <p:nvPr/>
        </p:nvGrpSpPr>
        <p:grpSpPr bwMode="auto">
          <a:xfrm>
            <a:off x="3627438" y="4575175"/>
            <a:ext cx="511175" cy="201613"/>
            <a:chOff x="3362" y="2964"/>
            <a:chExt cx="322" cy="127"/>
          </a:xfrm>
        </p:grpSpPr>
        <p:pic>
          <p:nvPicPr>
            <p:cNvPr id="191" name="Picture 524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3395" y="2948"/>
              <a:ext cx="101" cy="168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0000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192" name="Text Box 525"/>
            <p:cNvSpPr txBox="1">
              <a:spLocks noChangeArrowheads="1"/>
            </p:cNvSpPr>
            <p:nvPr/>
          </p:nvSpPr>
          <p:spPr bwMode="auto">
            <a:xfrm>
              <a:off x="3527" y="2964"/>
              <a:ext cx="157" cy="127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0000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sz="800" b="0">
                  <a:latin typeface="Trebuchet MS" pitchFamily="34" charset="0"/>
                  <a:ea typeface="굴림" pitchFamily="34" charset="-127"/>
                </a:rPr>
                <a:t>6</a:t>
              </a:r>
              <a:endParaRPr lang="ru-RU" altLang="ru-RU" sz="800" b="0">
                <a:latin typeface="Trebuchet MS" pitchFamily="34" charset="0"/>
              </a:endParaRPr>
            </a:p>
          </p:txBody>
        </p:sp>
      </p:grpSp>
      <p:pic>
        <p:nvPicPr>
          <p:cNvPr id="193" name="Picture 526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6425" y="4752975"/>
            <a:ext cx="357188" cy="163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" name="Picture 527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7700" y="4759325"/>
            <a:ext cx="355600" cy="160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95" name="Group 528"/>
          <p:cNvGrpSpPr>
            <a:grpSpLocks/>
          </p:cNvGrpSpPr>
          <p:nvPr/>
        </p:nvGrpSpPr>
        <p:grpSpPr bwMode="auto">
          <a:xfrm>
            <a:off x="3627438" y="4735513"/>
            <a:ext cx="511175" cy="201612"/>
            <a:chOff x="3362" y="3065"/>
            <a:chExt cx="322" cy="127"/>
          </a:xfrm>
        </p:grpSpPr>
        <p:pic>
          <p:nvPicPr>
            <p:cNvPr id="196" name="Picture 529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3395" y="3044"/>
              <a:ext cx="102" cy="168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0000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197" name="Text Box 530"/>
            <p:cNvSpPr txBox="1">
              <a:spLocks noChangeArrowheads="1"/>
            </p:cNvSpPr>
            <p:nvPr/>
          </p:nvSpPr>
          <p:spPr bwMode="auto">
            <a:xfrm>
              <a:off x="3527" y="3065"/>
              <a:ext cx="157" cy="127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0000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sz="800" b="0">
                  <a:latin typeface="Trebuchet MS" pitchFamily="34" charset="0"/>
                  <a:ea typeface="굴림" pitchFamily="34" charset="-127"/>
                </a:rPr>
                <a:t>7</a:t>
              </a:r>
              <a:endParaRPr lang="ru-RU" altLang="ru-RU" sz="800" b="0">
                <a:latin typeface="Trebuchet MS" pitchFamily="34" charset="0"/>
              </a:endParaRPr>
            </a:p>
          </p:txBody>
        </p:sp>
      </p:grpSp>
      <p:pic>
        <p:nvPicPr>
          <p:cNvPr id="198" name="Picture 531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6425" y="4922838"/>
            <a:ext cx="357188" cy="16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9" name="Picture 532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925" y="4913313"/>
            <a:ext cx="354013" cy="16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0" name="Group 533"/>
          <p:cNvGrpSpPr>
            <a:grpSpLocks/>
          </p:cNvGrpSpPr>
          <p:nvPr/>
        </p:nvGrpSpPr>
        <p:grpSpPr bwMode="auto">
          <a:xfrm>
            <a:off x="3627438" y="4900613"/>
            <a:ext cx="511175" cy="201612"/>
            <a:chOff x="3362" y="3169"/>
            <a:chExt cx="322" cy="127"/>
          </a:xfrm>
        </p:grpSpPr>
        <p:pic>
          <p:nvPicPr>
            <p:cNvPr id="201" name="Picture 534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3395" y="3146"/>
              <a:ext cx="101" cy="168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0000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202" name="Text Box 535"/>
            <p:cNvSpPr txBox="1">
              <a:spLocks noChangeArrowheads="1"/>
            </p:cNvSpPr>
            <p:nvPr/>
          </p:nvSpPr>
          <p:spPr bwMode="auto">
            <a:xfrm>
              <a:off x="3527" y="3169"/>
              <a:ext cx="157" cy="127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0000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sz="800" b="0">
                  <a:latin typeface="Trebuchet MS" pitchFamily="34" charset="0"/>
                  <a:ea typeface="굴림" pitchFamily="34" charset="-127"/>
                </a:rPr>
                <a:t>8</a:t>
              </a:r>
              <a:endParaRPr lang="ru-RU" altLang="ru-RU" sz="800" b="0">
                <a:latin typeface="Trebuchet MS" pitchFamily="34" charset="0"/>
              </a:endParaRPr>
            </a:p>
          </p:txBody>
        </p:sp>
      </p:grpSp>
      <p:pic>
        <p:nvPicPr>
          <p:cNvPr id="203" name="Picture 536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3650" y="5075238"/>
            <a:ext cx="355600" cy="160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" name="Picture 537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7700" y="5075238"/>
            <a:ext cx="355600" cy="160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5" name="Group 538"/>
          <p:cNvGrpSpPr>
            <a:grpSpLocks/>
          </p:cNvGrpSpPr>
          <p:nvPr/>
        </p:nvGrpSpPr>
        <p:grpSpPr bwMode="auto">
          <a:xfrm>
            <a:off x="3627438" y="5054600"/>
            <a:ext cx="511175" cy="201613"/>
            <a:chOff x="1122" y="1539"/>
            <a:chExt cx="313" cy="124"/>
          </a:xfrm>
        </p:grpSpPr>
        <p:pic>
          <p:nvPicPr>
            <p:cNvPr id="206" name="Picture 539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1155" y="1520"/>
              <a:ext cx="98" cy="163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0000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207" name="Text Box 540"/>
            <p:cNvSpPr txBox="1">
              <a:spLocks noChangeArrowheads="1"/>
            </p:cNvSpPr>
            <p:nvPr/>
          </p:nvSpPr>
          <p:spPr bwMode="auto">
            <a:xfrm>
              <a:off x="1282" y="1539"/>
              <a:ext cx="153" cy="124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0000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sz="800" b="0">
                  <a:latin typeface="Trebuchet MS" pitchFamily="34" charset="0"/>
                  <a:ea typeface="굴림" pitchFamily="34" charset="-127"/>
                </a:rPr>
                <a:t>9</a:t>
              </a:r>
              <a:endParaRPr lang="ru-RU" altLang="ru-RU" sz="800" b="0">
                <a:latin typeface="Trebuchet MS" pitchFamily="34" charset="0"/>
              </a:endParaRPr>
            </a:p>
          </p:txBody>
        </p:sp>
      </p:grpSp>
      <p:pic>
        <p:nvPicPr>
          <p:cNvPr id="208" name="Picture 541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3650" y="5235575"/>
            <a:ext cx="355600" cy="16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" name="Picture 542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925" y="5226050"/>
            <a:ext cx="354013" cy="160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0" name="Picture 543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7700" y="5397500"/>
            <a:ext cx="355600" cy="15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1" name="Picture 544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925" y="5395913"/>
            <a:ext cx="354013" cy="15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2" name="Picture 545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6425" y="5553075"/>
            <a:ext cx="357188" cy="160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3" name="Picture 546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3650" y="5715000"/>
            <a:ext cx="355600" cy="160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4" name="Picture 547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7700" y="5876925"/>
            <a:ext cx="355600" cy="15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" name="Picture 548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75" y="6043613"/>
            <a:ext cx="357188" cy="15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16" name="Group 549"/>
          <p:cNvGrpSpPr>
            <a:grpSpLocks/>
          </p:cNvGrpSpPr>
          <p:nvPr/>
        </p:nvGrpSpPr>
        <p:grpSpPr bwMode="auto">
          <a:xfrm>
            <a:off x="3627438" y="5189538"/>
            <a:ext cx="601662" cy="201612"/>
            <a:chOff x="867" y="2443"/>
            <a:chExt cx="369" cy="124"/>
          </a:xfrm>
        </p:grpSpPr>
        <p:pic>
          <p:nvPicPr>
            <p:cNvPr id="217" name="Picture 550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900" y="2424"/>
              <a:ext cx="98" cy="163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0000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218" name="Text Box 551"/>
            <p:cNvSpPr txBox="1">
              <a:spLocks noChangeArrowheads="1"/>
            </p:cNvSpPr>
            <p:nvPr/>
          </p:nvSpPr>
          <p:spPr bwMode="auto">
            <a:xfrm>
              <a:off x="1027" y="2443"/>
              <a:ext cx="209" cy="124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0000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sz="800" b="0">
                  <a:latin typeface="Trebuchet MS" pitchFamily="34" charset="0"/>
                  <a:ea typeface="굴림" pitchFamily="34" charset="-127"/>
                </a:rPr>
                <a:t>10</a:t>
              </a:r>
              <a:endParaRPr lang="ru-RU" altLang="ru-RU" sz="800" b="0">
                <a:latin typeface="Trebuchet MS" pitchFamily="34" charset="0"/>
              </a:endParaRPr>
            </a:p>
          </p:txBody>
        </p:sp>
      </p:grpSp>
      <p:grpSp>
        <p:nvGrpSpPr>
          <p:cNvPr id="219" name="Group 552"/>
          <p:cNvGrpSpPr>
            <a:grpSpLocks/>
          </p:cNvGrpSpPr>
          <p:nvPr/>
        </p:nvGrpSpPr>
        <p:grpSpPr bwMode="auto">
          <a:xfrm>
            <a:off x="3627438" y="5372100"/>
            <a:ext cx="601662" cy="201613"/>
            <a:chOff x="867" y="2443"/>
            <a:chExt cx="369" cy="124"/>
          </a:xfrm>
        </p:grpSpPr>
        <p:pic>
          <p:nvPicPr>
            <p:cNvPr id="220" name="Picture 553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900" y="2424"/>
              <a:ext cx="98" cy="163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0000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221" name="Text Box 554"/>
            <p:cNvSpPr txBox="1">
              <a:spLocks noChangeArrowheads="1"/>
            </p:cNvSpPr>
            <p:nvPr/>
          </p:nvSpPr>
          <p:spPr bwMode="auto">
            <a:xfrm>
              <a:off x="1027" y="2443"/>
              <a:ext cx="209" cy="124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0000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sz="800" b="0">
                  <a:latin typeface="Trebuchet MS" pitchFamily="34" charset="0"/>
                  <a:ea typeface="굴림" pitchFamily="34" charset="-127"/>
                </a:rPr>
                <a:t>11</a:t>
              </a:r>
              <a:endParaRPr lang="ru-RU" altLang="ru-RU" sz="800" b="0">
                <a:latin typeface="Trebuchet MS" pitchFamily="34" charset="0"/>
              </a:endParaRPr>
            </a:p>
          </p:txBody>
        </p:sp>
      </p:grpSp>
      <p:grpSp>
        <p:nvGrpSpPr>
          <p:cNvPr id="222" name="Group 555"/>
          <p:cNvGrpSpPr>
            <a:grpSpLocks/>
          </p:cNvGrpSpPr>
          <p:nvPr/>
        </p:nvGrpSpPr>
        <p:grpSpPr bwMode="auto">
          <a:xfrm>
            <a:off x="3627438" y="5537200"/>
            <a:ext cx="601662" cy="201613"/>
            <a:chOff x="867" y="2443"/>
            <a:chExt cx="369" cy="124"/>
          </a:xfrm>
        </p:grpSpPr>
        <p:pic>
          <p:nvPicPr>
            <p:cNvPr id="223" name="Picture 556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900" y="2424"/>
              <a:ext cx="98" cy="163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0000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224" name="Text Box 557"/>
            <p:cNvSpPr txBox="1">
              <a:spLocks noChangeArrowheads="1"/>
            </p:cNvSpPr>
            <p:nvPr/>
          </p:nvSpPr>
          <p:spPr bwMode="auto">
            <a:xfrm>
              <a:off x="1027" y="2443"/>
              <a:ext cx="209" cy="124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0000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sz="800" b="0">
                  <a:latin typeface="Trebuchet MS" pitchFamily="34" charset="0"/>
                  <a:ea typeface="굴림" pitchFamily="34" charset="-127"/>
                </a:rPr>
                <a:t>12</a:t>
              </a:r>
              <a:endParaRPr lang="ru-RU" altLang="ru-RU" sz="800" b="0">
                <a:latin typeface="Trebuchet MS" pitchFamily="34" charset="0"/>
              </a:endParaRPr>
            </a:p>
          </p:txBody>
        </p:sp>
      </p:grpSp>
      <p:grpSp>
        <p:nvGrpSpPr>
          <p:cNvPr id="225" name="Group 558"/>
          <p:cNvGrpSpPr>
            <a:grpSpLocks/>
          </p:cNvGrpSpPr>
          <p:nvPr/>
        </p:nvGrpSpPr>
        <p:grpSpPr bwMode="auto">
          <a:xfrm>
            <a:off x="3627438" y="5694363"/>
            <a:ext cx="601662" cy="200025"/>
            <a:chOff x="867" y="2443"/>
            <a:chExt cx="369" cy="124"/>
          </a:xfrm>
        </p:grpSpPr>
        <p:pic>
          <p:nvPicPr>
            <p:cNvPr id="226" name="Picture 559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900" y="2424"/>
              <a:ext cx="98" cy="163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0000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227" name="Text Box 560"/>
            <p:cNvSpPr txBox="1">
              <a:spLocks noChangeArrowheads="1"/>
            </p:cNvSpPr>
            <p:nvPr/>
          </p:nvSpPr>
          <p:spPr bwMode="auto">
            <a:xfrm>
              <a:off x="1027" y="2443"/>
              <a:ext cx="209" cy="124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0000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sz="800" b="0">
                  <a:latin typeface="Trebuchet MS" pitchFamily="34" charset="0"/>
                  <a:ea typeface="굴림" pitchFamily="34" charset="-127"/>
                </a:rPr>
                <a:t>13</a:t>
              </a:r>
              <a:endParaRPr lang="ru-RU" altLang="ru-RU" sz="800" b="0">
                <a:latin typeface="Trebuchet MS" pitchFamily="34" charset="0"/>
              </a:endParaRPr>
            </a:p>
          </p:txBody>
        </p:sp>
      </p:grpSp>
      <p:grpSp>
        <p:nvGrpSpPr>
          <p:cNvPr id="228" name="Group 561"/>
          <p:cNvGrpSpPr>
            <a:grpSpLocks/>
          </p:cNvGrpSpPr>
          <p:nvPr/>
        </p:nvGrpSpPr>
        <p:grpSpPr bwMode="auto">
          <a:xfrm>
            <a:off x="3627438" y="5846763"/>
            <a:ext cx="601662" cy="200025"/>
            <a:chOff x="867" y="2443"/>
            <a:chExt cx="369" cy="123"/>
          </a:xfrm>
        </p:grpSpPr>
        <p:pic>
          <p:nvPicPr>
            <p:cNvPr id="229" name="Picture 562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900" y="2424"/>
              <a:ext cx="98" cy="163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0000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230" name="Text Box 563"/>
            <p:cNvSpPr txBox="1">
              <a:spLocks noChangeArrowheads="1"/>
            </p:cNvSpPr>
            <p:nvPr/>
          </p:nvSpPr>
          <p:spPr bwMode="auto">
            <a:xfrm>
              <a:off x="1027" y="2443"/>
              <a:ext cx="209" cy="123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0000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sz="800" b="0">
                  <a:latin typeface="Trebuchet MS" pitchFamily="34" charset="0"/>
                  <a:ea typeface="굴림" pitchFamily="34" charset="-127"/>
                </a:rPr>
                <a:t>14</a:t>
              </a:r>
              <a:endParaRPr lang="ru-RU" altLang="ru-RU" sz="800" b="0">
                <a:latin typeface="Trebuchet MS" pitchFamily="34" charset="0"/>
              </a:endParaRPr>
            </a:p>
          </p:txBody>
        </p:sp>
      </p:grpSp>
      <p:grpSp>
        <p:nvGrpSpPr>
          <p:cNvPr id="231" name="Group 564"/>
          <p:cNvGrpSpPr>
            <a:grpSpLocks/>
          </p:cNvGrpSpPr>
          <p:nvPr/>
        </p:nvGrpSpPr>
        <p:grpSpPr bwMode="auto">
          <a:xfrm>
            <a:off x="3627438" y="6018213"/>
            <a:ext cx="601662" cy="201612"/>
            <a:chOff x="867" y="2443"/>
            <a:chExt cx="369" cy="124"/>
          </a:xfrm>
        </p:grpSpPr>
        <p:pic>
          <p:nvPicPr>
            <p:cNvPr id="232" name="Picture 565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900" y="2424"/>
              <a:ext cx="98" cy="163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0000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233" name="Text Box 566"/>
            <p:cNvSpPr txBox="1">
              <a:spLocks noChangeArrowheads="1"/>
            </p:cNvSpPr>
            <p:nvPr/>
          </p:nvSpPr>
          <p:spPr bwMode="auto">
            <a:xfrm>
              <a:off x="1027" y="2443"/>
              <a:ext cx="209" cy="124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0000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sz="800" b="0">
                  <a:latin typeface="Trebuchet MS" pitchFamily="34" charset="0"/>
                  <a:ea typeface="굴림" pitchFamily="34" charset="-127"/>
                </a:rPr>
                <a:t>15</a:t>
              </a:r>
              <a:endParaRPr lang="ru-RU" altLang="ru-RU" sz="800" b="0">
                <a:latin typeface="Trebuchet MS" pitchFamily="34" charset="0"/>
              </a:endParaRPr>
            </a:p>
          </p:txBody>
        </p:sp>
      </p:grpSp>
      <p:pic>
        <p:nvPicPr>
          <p:cNvPr id="234" name="Picture 567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0788" y="1692275"/>
            <a:ext cx="357187" cy="160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" name="Picture 568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8013" y="1697038"/>
            <a:ext cx="355600" cy="15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6" name="Picture 569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063" y="1697038"/>
            <a:ext cx="357187" cy="15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37" name="Group 570"/>
          <p:cNvGrpSpPr>
            <a:grpSpLocks/>
          </p:cNvGrpSpPr>
          <p:nvPr/>
        </p:nvGrpSpPr>
        <p:grpSpPr bwMode="auto">
          <a:xfrm>
            <a:off x="431800" y="1674813"/>
            <a:ext cx="511175" cy="200025"/>
            <a:chOff x="3362" y="2464"/>
            <a:chExt cx="322" cy="126"/>
          </a:xfrm>
        </p:grpSpPr>
        <p:pic>
          <p:nvPicPr>
            <p:cNvPr id="238" name="Picture 571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3395" y="2442"/>
              <a:ext cx="101" cy="168"/>
            </a:xfrm>
            <a:prstGeom prst="rect">
              <a:avLst/>
            </a:prstGeom>
            <a:gradFill rotWithShape="1">
              <a:gsLst>
                <a:gs pos="0">
                  <a:srgbClr val="00FFFF"/>
                </a:gs>
                <a:gs pos="100000">
                  <a:srgbClr val="00FFFF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239" name="Text Box 572"/>
            <p:cNvSpPr txBox="1">
              <a:spLocks noChangeArrowheads="1"/>
            </p:cNvSpPr>
            <p:nvPr/>
          </p:nvSpPr>
          <p:spPr bwMode="auto">
            <a:xfrm>
              <a:off x="3527" y="2464"/>
              <a:ext cx="157" cy="126"/>
            </a:xfrm>
            <a:prstGeom prst="rect">
              <a:avLst/>
            </a:prstGeom>
            <a:gradFill rotWithShape="1">
              <a:gsLst>
                <a:gs pos="0">
                  <a:srgbClr val="00FFFF"/>
                </a:gs>
                <a:gs pos="100000">
                  <a:srgbClr val="00FFFF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sz="800" b="0">
                  <a:latin typeface="Trebuchet MS" pitchFamily="34" charset="0"/>
                  <a:ea typeface="굴림" pitchFamily="34" charset="-127"/>
                </a:rPr>
                <a:t>1</a:t>
              </a:r>
              <a:endParaRPr lang="ru-RU" altLang="ru-RU" sz="800" b="0">
                <a:latin typeface="Trebuchet MS" pitchFamily="34" charset="0"/>
              </a:endParaRPr>
            </a:p>
          </p:txBody>
        </p:sp>
      </p:grpSp>
      <p:grpSp>
        <p:nvGrpSpPr>
          <p:cNvPr id="240" name="Group 573"/>
          <p:cNvGrpSpPr>
            <a:grpSpLocks/>
          </p:cNvGrpSpPr>
          <p:nvPr/>
        </p:nvGrpSpPr>
        <p:grpSpPr bwMode="auto">
          <a:xfrm>
            <a:off x="431800" y="1814513"/>
            <a:ext cx="511175" cy="201612"/>
            <a:chOff x="3362" y="2552"/>
            <a:chExt cx="322" cy="127"/>
          </a:xfrm>
        </p:grpSpPr>
        <p:pic>
          <p:nvPicPr>
            <p:cNvPr id="241" name="Picture 574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3396" y="2542"/>
              <a:ext cx="100" cy="168"/>
            </a:xfrm>
            <a:prstGeom prst="rect">
              <a:avLst/>
            </a:prstGeom>
            <a:gradFill rotWithShape="1">
              <a:gsLst>
                <a:gs pos="0">
                  <a:srgbClr val="00FFFF"/>
                </a:gs>
                <a:gs pos="100000">
                  <a:srgbClr val="00FFFF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242" name="Text Box 575"/>
            <p:cNvSpPr txBox="1">
              <a:spLocks noChangeArrowheads="1"/>
            </p:cNvSpPr>
            <p:nvPr/>
          </p:nvSpPr>
          <p:spPr bwMode="auto">
            <a:xfrm>
              <a:off x="3527" y="2552"/>
              <a:ext cx="157" cy="127"/>
            </a:xfrm>
            <a:prstGeom prst="rect">
              <a:avLst/>
            </a:prstGeom>
            <a:gradFill rotWithShape="1">
              <a:gsLst>
                <a:gs pos="0">
                  <a:srgbClr val="00FFFF"/>
                </a:gs>
                <a:gs pos="100000">
                  <a:srgbClr val="00FFFF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sz="800" b="0">
                  <a:latin typeface="Trebuchet MS" pitchFamily="34" charset="0"/>
                  <a:ea typeface="굴림" pitchFamily="34" charset="-127"/>
                </a:rPr>
                <a:t>2</a:t>
              </a:r>
              <a:endParaRPr lang="ru-RU" altLang="ru-RU" sz="800" b="0">
                <a:latin typeface="Trebuchet MS" pitchFamily="34" charset="0"/>
              </a:endParaRPr>
            </a:p>
          </p:txBody>
        </p:sp>
      </p:grpSp>
      <p:pic>
        <p:nvPicPr>
          <p:cNvPr id="243" name="Picture 576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0788" y="1844675"/>
            <a:ext cx="357187" cy="15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4" name="Picture 577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8013" y="1847850"/>
            <a:ext cx="355600" cy="160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45" name="Group 578"/>
          <p:cNvGrpSpPr>
            <a:grpSpLocks/>
          </p:cNvGrpSpPr>
          <p:nvPr/>
        </p:nvGrpSpPr>
        <p:grpSpPr bwMode="auto">
          <a:xfrm>
            <a:off x="431800" y="1989138"/>
            <a:ext cx="511175" cy="201612"/>
            <a:chOff x="3362" y="2662"/>
            <a:chExt cx="322" cy="127"/>
          </a:xfrm>
        </p:grpSpPr>
        <p:pic>
          <p:nvPicPr>
            <p:cNvPr id="246" name="Picture 579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3395" y="2641"/>
              <a:ext cx="101" cy="168"/>
            </a:xfrm>
            <a:prstGeom prst="rect">
              <a:avLst/>
            </a:prstGeom>
            <a:gradFill rotWithShape="1">
              <a:gsLst>
                <a:gs pos="0">
                  <a:srgbClr val="00FFFF"/>
                </a:gs>
                <a:gs pos="100000">
                  <a:srgbClr val="00FFFF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247" name="Text Box 580"/>
            <p:cNvSpPr txBox="1">
              <a:spLocks noChangeArrowheads="1"/>
            </p:cNvSpPr>
            <p:nvPr/>
          </p:nvSpPr>
          <p:spPr bwMode="auto">
            <a:xfrm>
              <a:off x="3527" y="2662"/>
              <a:ext cx="157" cy="127"/>
            </a:xfrm>
            <a:prstGeom prst="rect">
              <a:avLst/>
            </a:prstGeom>
            <a:gradFill rotWithShape="1">
              <a:gsLst>
                <a:gs pos="0">
                  <a:srgbClr val="00FFFF"/>
                </a:gs>
                <a:gs pos="100000">
                  <a:srgbClr val="00FFFF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sz="800" b="0">
                  <a:latin typeface="Trebuchet MS" pitchFamily="34" charset="0"/>
                  <a:ea typeface="굴림" pitchFamily="34" charset="-127"/>
                </a:rPr>
                <a:t>3</a:t>
              </a:r>
              <a:endParaRPr lang="ru-RU" altLang="ru-RU" sz="800" b="0">
                <a:latin typeface="Trebuchet MS" pitchFamily="34" charset="0"/>
              </a:endParaRPr>
            </a:p>
          </p:txBody>
        </p:sp>
      </p:grpSp>
      <p:grpSp>
        <p:nvGrpSpPr>
          <p:cNvPr id="248" name="Group 581"/>
          <p:cNvGrpSpPr>
            <a:grpSpLocks/>
          </p:cNvGrpSpPr>
          <p:nvPr/>
        </p:nvGrpSpPr>
        <p:grpSpPr bwMode="auto">
          <a:xfrm>
            <a:off x="431800" y="2155825"/>
            <a:ext cx="511175" cy="201613"/>
            <a:chOff x="3362" y="2767"/>
            <a:chExt cx="322" cy="127"/>
          </a:xfrm>
        </p:grpSpPr>
        <p:pic>
          <p:nvPicPr>
            <p:cNvPr id="249" name="Picture 582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3395" y="2741"/>
              <a:ext cx="102" cy="168"/>
            </a:xfrm>
            <a:prstGeom prst="rect">
              <a:avLst/>
            </a:prstGeom>
            <a:gradFill rotWithShape="1">
              <a:gsLst>
                <a:gs pos="0">
                  <a:srgbClr val="00FFFF"/>
                </a:gs>
                <a:gs pos="100000">
                  <a:srgbClr val="00FFFF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250" name="Text Box 583"/>
            <p:cNvSpPr txBox="1">
              <a:spLocks noChangeArrowheads="1"/>
            </p:cNvSpPr>
            <p:nvPr/>
          </p:nvSpPr>
          <p:spPr bwMode="auto">
            <a:xfrm>
              <a:off x="3527" y="2767"/>
              <a:ext cx="157" cy="127"/>
            </a:xfrm>
            <a:prstGeom prst="rect">
              <a:avLst/>
            </a:prstGeom>
            <a:gradFill rotWithShape="1">
              <a:gsLst>
                <a:gs pos="0">
                  <a:srgbClr val="00FFFF"/>
                </a:gs>
                <a:gs pos="100000">
                  <a:srgbClr val="00FFFF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sz="800" b="0">
                  <a:latin typeface="Trebuchet MS" pitchFamily="34" charset="0"/>
                  <a:ea typeface="굴림" pitchFamily="34" charset="-127"/>
                </a:rPr>
                <a:t>4</a:t>
              </a:r>
              <a:endParaRPr lang="ru-RU" altLang="ru-RU" sz="800" b="0">
                <a:latin typeface="Trebuchet MS" pitchFamily="34" charset="0"/>
              </a:endParaRPr>
            </a:p>
          </p:txBody>
        </p:sp>
      </p:grpSp>
      <p:pic>
        <p:nvPicPr>
          <p:cNvPr id="251" name="Picture 587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8013" y="2163763"/>
            <a:ext cx="355600" cy="160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52" name="Group 589"/>
          <p:cNvGrpSpPr>
            <a:grpSpLocks/>
          </p:cNvGrpSpPr>
          <p:nvPr/>
        </p:nvGrpSpPr>
        <p:grpSpPr bwMode="auto">
          <a:xfrm>
            <a:off x="431800" y="2316163"/>
            <a:ext cx="511175" cy="201612"/>
            <a:chOff x="3362" y="2868"/>
            <a:chExt cx="322" cy="127"/>
          </a:xfrm>
        </p:grpSpPr>
        <p:pic>
          <p:nvPicPr>
            <p:cNvPr id="253" name="Picture 590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3395" y="2843"/>
              <a:ext cx="101" cy="168"/>
            </a:xfrm>
            <a:prstGeom prst="rect">
              <a:avLst/>
            </a:prstGeom>
            <a:gradFill rotWithShape="1">
              <a:gsLst>
                <a:gs pos="0">
                  <a:srgbClr val="00FFFF"/>
                </a:gs>
                <a:gs pos="100000">
                  <a:srgbClr val="00FFFF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254" name="Text Box 591"/>
            <p:cNvSpPr txBox="1">
              <a:spLocks noChangeArrowheads="1"/>
            </p:cNvSpPr>
            <p:nvPr/>
          </p:nvSpPr>
          <p:spPr bwMode="auto">
            <a:xfrm>
              <a:off x="3527" y="2868"/>
              <a:ext cx="157" cy="127"/>
            </a:xfrm>
            <a:prstGeom prst="rect">
              <a:avLst/>
            </a:prstGeom>
            <a:gradFill rotWithShape="1">
              <a:gsLst>
                <a:gs pos="0">
                  <a:srgbClr val="00FFFF"/>
                </a:gs>
                <a:gs pos="100000">
                  <a:srgbClr val="00FFFF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sz="800" b="0">
                  <a:latin typeface="Trebuchet MS" pitchFamily="34" charset="0"/>
                  <a:ea typeface="굴림" pitchFamily="34" charset="-127"/>
                </a:rPr>
                <a:t>5</a:t>
              </a:r>
              <a:endParaRPr lang="ru-RU" altLang="ru-RU" sz="800" b="0">
                <a:latin typeface="Trebuchet MS" pitchFamily="34" charset="0"/>
              </a:endParaRPr>
            </a:p>
          </p:txBody>
        </p:sp>
      </p:grpSp>
      <p:grpSp>
        <p:nvGrpSpPr>
          <p:cNvPr id="255" name="Group 592"/>
          <p:cNvGrpSpPr>
            <a:grpSpLocks/>
          </p:cNvGrpSpPr>
          <p:nvPr/>
        </p:nvGrpSpPr>
        <p:grpSpPr bwMode="auto">
          <a:xfrm>
            <a:off x="431800" y="2468563"/>
            <a:ext cx="511175" cy="201612"/>
            <a:chOff x="3362" y="2964"/>
            <a:chExt cx="322" cy="127"/>
          </a:xfrm>
        </p:grpSpPr>
        <p:pic>
          <p:nvPicPr>
            <p:cNvPr id="256" name="Picture 593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3395" y="2948"/>
              <a:ext cx="101" cy="168"/>
            </a:xfrm>
            <a:prstGeom prst="rect">
              <a:avLst/>
            </a:prstGeom>
            <a:gradFill rotWithShape="1">
              <a:gsLst>
                <a:gs pos="0">
                  <a:srgbClr val="00FFFF"/>
                </a:gs>
                <a:gs pos="100000">
                  <a:srgbClr val="00FFFF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257" name="Text Box 594"/>
            <p:cNvSpPr txBox="1">
              <a:spLocks noChangeArrowheads="1"/>
            </p:cNvSpPr>
            <p:nvPr/>
          </p:nvSpPr>
          <p:spPr bwMode="auto">
            <a:xfrm>
              <a:off x="3527" y="2964"/>
              <a:ext cx="157" cy="127"/>
            </a:xfrm>
            <a:prstGeom prst="rect">
              <a:avLst/>
            </a:prstGeom>
            <a:gradFill rotWithShape="1">
              <a:gsLst>
                <a:gs pos="0">
                  <a:srgbClr val="00FFFF"/>
                </a:gs>
                <a:gs pos="100000">
                  <a:srgbClr val="00FFFF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sz="800" b="0">
                  <a:latin typeface="Trebuchet MS" pitchFamily="34" charset="0"/>
                  <a:ea typeface="굴림" pitchFamily="34" charset="-127"/>
                </a:rPr>
                <a:t>6</a:t>
              </a:r>
              <a:endParaRPr lang="ru-RU" altLang="ru-RU" sz="800" b="0">
                <a:latin typeface="Trebuchet MS" pitchFamily="34" charset="0"/>
              </a:endParaRPr>
            </a:p>
          </p:txBody>
        </p:sp>
      </p:grpSp>
      <p:grpSp>
        <p:nvGrpSpPr>
          <p:cNvPr id="258" name="Group 595"/>
          <p:cNvGrpSpPr>
            <a:grpSpLocks/>
          </p:cNvGrpSpPr>
          <p:nvPr/>
        </p:nvGrpSpPr>
        <p:grpSpPr bwMode="auto">
          <a:xfrm>
            <a:off x="431800" y="2646363"/>
            <a:ext cx="511175" cy="201612"/>
            <a:chOff x="3362" y="3065"/>
            <a:chExt cx="322" cy="127"/>
          </a:xfrm>
        </p:grpSpPr>
        <p:pic>
          <p:nvPicPr>
            <p:cNvPr id="259" name="Picture 596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3395" y="3044"/>
              <a:ext cx="102" cy="168"/>
            </a:xfrm>
            <a:prstGeom prst="rect">
              <a:avLst/>
            </a:prstGeom>
            <a:gradFill rotWithShape="1">
              <a:gsLst>
                <a:gs pos="0">
                  <a:srgbClr val="00FFFF"/>
                </a:gs>
                <a:gs pos="100000">
                  <a:srgbClr val="00FFFF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260" name="Text Box 597"/>
            <p:cNvSpPr txBox="1">
              <a:spLocks noChangeArrowheads="1"/>
            </p:cNvSpPr>
            <p:nvPr/>
          </p:nvSpPr>
          <p:spPr bwMode="auto">
            <a:xfrm>
              <a:off x="3527" y="3065"/>
              <a:ext cx="157" cy="127"/>
            </a:xfrm>
            <a:prstGeom prst="rect">
              <a:avLst/>
            </a:prstGeom>
            <a:gradFill rotWithShape="1">
              <a:gsLst>
                <a:gs pos="0">
                  <a:srgbClr val="00FFFF"/>
                </a:gs>
                <a:gs pos="100000">
                  <a:srgbClr val="00FFFF">
                    <a:gamma/>
                    <a:shade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sz="800" b="0">
                  <a:latin typeface="Trebuchet MS" pitchFamily="34" charset="0"/>
                  <a:ea typeface="굴림" pitchFamily="34" charset="-127"/>
                </a:rPr>
                <a:t>7</a:t>
              </a:r>
              <a:endParaRPr lang="ru-RU" altLang="ru-RU" sz="800" b="0">
                <a:latin typeface="Trebuchet MS" pitchFamily="34" charset="0"/>
              </a:endParaRPr>
            </a:p>
          </p:txBody>
        </p:sp>
      </p:grpSp>
      <p:pic>
        <p:nvPicPr>
          <p:cNvPr id="261" name="Picture 598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0788" y="2328863"/>
            <a:ext cx="357187" cy="16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2" name="Picture 599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8013" y="2482850"/>
            <a:ext cx="355600" cy="16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3" name="Picture 600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063" y="2644775"/>
            <a:ext cx="355600" cy="15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64" name="Group 601"/>
          <p:cNvGrpSpPr>
            <a:grpSpLocks/>
          </p:cNvGrpSpPr>
          <p:nvPr/>
        </p:nvGrpSpPr>
        <p:grpSpPr bwMode="auto">
          <a:xfrm>
            <a:off x="431800" y="1444625"/>
            <a:ext cx="2565400" cy="1357313"/>
            <a:chOff x="3305" y="400"/>
            <a:chExt cx="1616" cy="855"/>
          </a:xfrm>
        </p:grpSpPr>
        <p:sp>
          <p:nvSpPr>
            <p:cNvPr id="265" name="Line 602"/>
            <p:cNvSpPr>
              <a:spLocks noChangeShapeType="1"/>
            </p:cNvSpPr>
            <p:nvPr/>
          </p:nvSpPr>
          <p:spPr bwMode="auto">
            <a:xfrm>
              <a:off x="3672" y="400"/>
              <a:ext cx="2" cy="85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266" name="Line 603"/>
            <p:cNvSpPr>
              <a:spLocks noChangeShapeType="1"/>
            </p:cNvSpPr>
            <p:nvPr/>
          </p:nvSpPr>
          <p:spPr bwMode="auto">
            <a:xfrm>
              <a:off x="4494" y="407"/>
              <a:ext cx="2" cy="8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267" name="Line 604"/>
            <p:cNvSpPr>
              <a:spLocks noChangeShapeType="1"/>
            </p:cNvSpPr>
            <p:nvPr/>
          </p:nvSpPr>
          <p:spPr bwMode="auto">
            <a:xfrm>
              <a:off x="3305" y="559"/>
              <a:ext cx="161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268" name="Line 605"/>
            <p:cNvSpPr>
              <a:spLocks noChangeShapeType="1"/>
            </p:cNvSpPr>
            <p:nvPr/>
          </p:nvSpPr>
          <p:spPr bwMode="auto">
            <a:xfrm>
              <a:off x="4099" y="402"/>
              <a:ext cx="2" cy="85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269" name="Line 606"/>
            <p:cNvSpPr>
              <a:spLocks noChangeShapeType="1"/>
            </p:cNvSpPr>
            <p:nvPr/>
          </p:nvSpPr>
          <p:spPr bwMode="auto">
            <a:xfrm>
              <a:off x="3305" y="657"/>
              <a:ext cx="161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270" name="Line 607"/>
            <p:cNvSpPr>
              <a:spLocks noChangeShapeType="1"/>
            </p:cNvSpPr>
            <p:nvPr/>
          </p:nvSpPr>
          <p:spPr bwMode="auto">
            <a:xfrm>
              <a:off x="3305" y="755"/>
              <a:ext cx="161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271" name="Line 608"/>
            <p:cNvSpPr>
              <a:spLocks noChangeShapeType="1"/>
            </p:cNvSpPr>
            <p:nvPr/>
          </p:nvSpPr>
          <p:spPr bwMode="auto">
            <a:xfrm>
              <a:off x="3305" y="856"/>
              <a:ext cx="161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272" name="Line 609"/>
            <p:cNvSpPr>
              <a:spLocks noChangeShapeType="1"/>
            </p:cNvSpPr>
            <p:nvPr/>
          </p:nvSpPr>
          <p:spPr bwMode="auto">
            <a:xfrm>
              <a:off x="3305" y="957"/>
              <a:ext cx="161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273" name="Line 610"/>
            <p:cNvSpPr>
              <a:spLocks noChangeShapeType="1"/>
            </p:cNvSpPr>
            <p:nvPr/>
          </p:nvSpPr>
          <p:spPr bwMode="auto">
            <a:xfrm>
              <a:off x="3305" y="1060"/>
              <a:ext cx="161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274" name="Line 611"/>
            <p:cNvSpPr>
              <a:spLocks noChangeShapeType="1"/>
            </p:cNvSpPr>
            <p:nvPr/>
          </p:nvSpPr>
          <p:spPr bwMode="auto">
            <a:xfrm>
              <a:off x="3305" y="1168"/>
              <a:ext cx="161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</p:grpSp>
      <p:grpSp>
        <p:nvGrpSpPr>
          <p:cNvPr id="275" name="Group 612"/>
          <p:cNvGrpSpPr>
            <a:grpSpLocks/>
          </p:cNvGrpSpPr>
          <p:nvPr/>
        </p:nvGrpSpPr>
        <p:grpSpPr bwMode="auto">
          <a:xfrm>
            <a:off x="1782763" y="1268413"/>
            <a:ext cx="411162" cy="360362"/>
            <a:chOff x="1345" y="3067"/>
            <a:chExt cx="380" cy="378"/>
          </a:xfrm>
        </p:grpSpPr>
        <p:sp>
          <p:nvSpPr>
            <p:cNvPr id="276" name="AutoShape 613"/>
            <p:cNvSpPr>
              <a:spLocks noChangeAspect="1" noChangeArrowheads="1"/>
            </p:cNvSpPr>
            <p:nvPr/>
          </p:nvSpPr>
          <p:spPr bwMode="auto">
            <a:xfrm>
              <a:off x="1345" y="3067"/>
              <a:ext cx="380" cy="378"/>
            </a:xfrm>
            <a:prstGeom prst="cube">
              <a:avLst>
                <a:gd name="adj" fmla="val 25000"/>
              </a:avLst>
            </a:prstGeom>
            <a:solidFill>
              <a:srgbClr val="008000"/>
            </a:solidFill>
            <a:ln w="22225" algn="ctr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/>
            </a:p>
          </p:txBody>
        </p:sp>
        <p:grpSp>
          <p:nvGrpSpPr>
            <p:cNvPr id="277" name="Group 614"/>
            <p:cNvGrpSpPr>
              <a:grpSpLocks/>
            </p:cNvGrpSpPr>
            <p:nvPr/>
          </p:nvGrpSpPr>
          <p:grpSpPr bwMode="auto">
            <a:xfrm flipH="1">
              <a:off x="1377" y="3195"/>
              <a:ext cx="227" cy="226"/>
              <a:chOff x="3532" y="998"/>
              <a:chExt cx="623" cy="595"/>
            </a:xfrm>
          </p:grpSpPr>
          <p:sp>
            <p:nvSpPr>
              <p:cNvPr id="278" name="Rectangle 615"/>
              <p:cNvSpPr>
                <a:spLocks noChangeArrowheads="1"/>
              </p:cNvSpPr>
              <p:nvPr/>
            </p:nvSpPr>
            <p:spPr bwMode="auto">
              <a:xfrm>
                <a:off x="3532" y="998"/>
                <a:ext cx="623" cy="595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46800" rIns="36000" bIns="46800" anchor="ctr"/>
              <a:lstStyle/>
              <a:p>
                <a:endParaRPr lang="ru-RU"/>
              </a:p>
            </p:txBody>
          </p:sp>
          <p:grpSp>
            <p:nvGrpSpPr>
              <p:cNvPr id="279" name="Group 616"/>
              <p:cNvGrpSpPr>
                <a:grpSpLocks/>
              </p:cNvGrpSpPr>
              <p:nvPr/>
            </p:nvGrpSpPr>
            <p:grpSpPr bwMode="auto">
              <a:xfrm>
                <a:off x="3551" y="1026"/>
                <a:ext cx="576" cy="567"/>
                <a:chOff x="4354" y="1026"/>
                <a:chExt cx="576" cy="567"/>
              </a:xfrm>
            </p:grpSpPr>
            <p:pic>
              <p:nvPicPr>
                <p:cNvPr id="280" name="Picture 617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354" y="1026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81" name="Picture 618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39" y="1054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82" name="Picture 619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24" y="1083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83" name="Picture 620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609" y="1111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</p:grpSp>
      <p:grpSp>
        <p:nvGrpSpPr>
          <p:cNvPr id="284" name="Group 621"/>
          <p:cNvGrpSpPr>
            <a:grpSpLocks/>
          </p:cNvGrpSpPr>
          <p:nvPr/>
        </p:nvGrpSpPr>
        <p:grpSpPr bwMode="auto">
          <a:xfrm>
            <a:off x="1152525" y="1268413"/>
            <a:ext cx="411163" cy="360362"/>
            <a:chOff x="1345" y="3067"/>
            <a:chExt cx="380" cy="378"/>
          </a:xfrm>
        </p:grpSpPr>
        <p:sp>
          <p:nvSpPr>
            <p:cNvPr id="285" name="AutoShape 622"/>
            <p:cNvSpPr>
              <a:spLocks noChangeAspect="1" noChangeArrowheads="1"/>
            </p:cNvSpPr>
            <p:nvPr/>
          </p:nvSpPr>
          <p:spPr bwMode="auto">
            <a:xfrm>
              <a:off x="1345" y="3067"/>
              <a:ext cx="380" cy="378"/>
            </a:xfrm>
            <a:prstGeom prst="cube">
              <a:avLst>
                <a:gd name="adj" fmla="val 25000"/>
              </a:avLst>
            </a:prstGeom>
            <a:solidFill>
              <a:srgbClr val="008000"/>
            </a:solidFill>
            <a:ln w="22225" algn="ctr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/>
            </a:p>
          </p:txBody>
        </p:sp>
        <p:grpSp>
          <p:nvGrpSpPr>
            <p:cNvPr id="286" name="Group 623"/>
            <p:cNvGrpSpPr>
              <a:grpSpLocks/>
            </p:cNvGrpSpPr>
            <p:nvPr/>
          </p:nvGrpSpPr>
          <p:grpSpPr bwMode="auto">
            <a:xfrm flipH="1">
              <a:off x="1377" y="3195"/>
              <a:ext cx="227" cy="226"/>
              <a:chOff x="3532" y="998"/>
              <a:chExt cx="623" cy="595"/>
            </a:xfrm>
          </p:grpSpPr>
          <p:sp>
            <p:nvSpPr>
              <p:cNvPr id="287" name="Rectangle 624"/>
              <p:cNvSpPr>
                <a:spLocks noChangeArrowheads="1"/>
              </p:cNvSpPr>
              <p:nvPr/>
            </p:nvSpPr>
            <p:spPr bwMode="auto">
              <a:xfrm>
                <a:off x="3532" y="998"/>
                <a:ext cx="623" cy="595"/>
              </a:xfrm>
              <a:prstGeom prst="rect">
                <a:avLst/>
              </a:prstGeom>
              <a:gradFill rotWithShape="1">
                <a:gsLst>
                  <a:gs pos="0">
                    <a:srgbClr val="FF9900"/>
                  </a:gs>
                  <a:gs pos="100000">
                    <a:srgbClr val="FF9900">
                      <a:gamma/>
                      <a:shade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46800" rIns="36000" bIns="46800" anchor="ctr"/>
              <a:lstStyle/>
              <a:p>
                <a:endParaRPr lang="ru-RU"/>
              </a:p>
            </p:txBody>
          </p:sp>
          <p:grpSp>
            <p:nvGrpSpPr>
              <p:cNvPr id="288" name="Group 625"/>
              <p:cNvGrpSpPr>
                <a:grpSpLocks/>
              </p:cNvGrpSpPr>
              <p:nvPr/>
            </p:nvGrpSpPr>
            <p:grpSpPr bwMode="auto">
              <a:xfrm>
                <a:off x="3551" y="1026"/>
                <a:ext cx="576" cy="567"/>
                <a:chOff x="4354" y="1026"/>
                <a:chExt cx="576" cy="567"/>
              </a:xfrm>
            </p:grpSpPr>
            <p:pic>
              <p:nvPicPr>
                <p:cNvPr id="289" name="Picture 626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354" y="1026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90" name="Picture 627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39" y="1054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91" name="Picture 628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24" y="1083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92" name="Picture 629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609" y="1111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</p:grpSp>
      <p:grpSp>
        <p:nvGrpSpPr>
          <p:cNvPr id="293" name="Group 630"/>
          <p:cNvGrpSpPr>
            <a:grpSpLocks/>
          </p:cNvGrpSpPr>
          <p:nvPr/>
        </p:nvGrpSpPr>
        <p:grpSpPr bwMode="auto">
          <a:xfrm>
            <a:off x="2457450" y="1268413"/>
            <a:ext cx="411163" cy="360362"/>
            <a:chOff x="1345" y="3067"/>
            <a:chExt cx="380" cy="378"/>
          </a:xfrm>
        </p:grpSpPr>
        <p:sp>
          <p:nvSpPr>
            <p:cNvPr id="294" name="AutoShape 631"/>
            <p:cNvSpPr>
              <a:spLocks noChangeAspect="1" noChangeArrowheads="1"/>
            </p:cNvSpPr>
            <p:nvPr/>
          </p:nvSpPr>
          <p:spPr bwMode="auto">
            <a:xfrm>
              <a:off x="1345" y="3067"/>
              <a:ext cx="380" cy="378"/>
            </a:xfrm>
            <a:prstGeom prst="cube">
              <a:avLst>
                <a:gd name="adj" fmla="val 25000"/>
              </a:avLst>
            </a:prstGeom>
            <a:solidFill>
              <a:srgbClr val="008000"/>
            </a:solidFill>
            <a:ln w="22225" algn="ctr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/>
            </a:p>
          </p:txBody>
        </p:sp>
        <p:grpSp>
          <p:nvGrpSpPr>
            <p:cNvPr id="295" name="Group 632"/>
            <p:cNvGrpSpPr>
              <a:grpSpLocks/>
            </p:cNvGrpSpPr>
            <p:nvPr/>
          </p:nvGrpSpPr>
          <p:grpSpPr bwMode="auto">
            <a:xfrm flipH="1">
              <a:off x="1377" y="3195"/>
              <a:ext cx="227" cy="226"/>
              <a:chOff x="3532" y="998"/>
              <a:chExt cx="623" cy="595"/>
            </a:xfrm>
          </p:grpSpPr>
          <p:sp>
            <p:nvSpPr>
              <p:cNvPr id="296" name="Rectangle 633"/>
              <p:cNvSpPr>
                <a:spLocks noChangeArrowheads="1"/>
              </p:cNvSpPr>
              <p:nvPr/>
            </p:nvSpPr>
            <p:spPr bwMode="auto">
              <a:xfrm>
                <a:off x="3532" y="998"/>
                <a:ext cx="623" cy="595"/>
              </a:xfrm>
              <a:prstGeom prst="rect">
                <a:avLst/>
              </a:prstGeom>
              <a:gradFill rotWithShape="1">
                <a:gsLst>
                  <a:gs pos="0">
                    <a:srgbClr val="0000FF"/>
                  </a:gs>
                  <a:gs pos="100000">
                    <a:srgbClr val="0000FF">
                      <a:gamma/>
                      <a:shade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46800" rIns="36000" bIns="46800" anchor="ctr"/>
              <a:lstStyle/>
              <a:p>
                <a:endParaRPr lang="ru-RU"/>
              </a:p>
            </p:txBody>
          </p:sp>
          <p:grpSp>
            <p:nvGrpSpPr>
              <p:cNvPr id="297" name="Group 634"/>
              <p:cNvGrpSpPr>
                <a:grpSpLocks/>
              </p:cNvGrpSpPr>
              <p:nvPr/>
            </p:nvGrpSpPr>
            <p:grpSpPr bwMode="auto">
              <a:xfrm>
                <a:off x="3551" y="1026"/>
                <a:ext cx="576" cy="567"/>
                <a:chOff x="4354" y="1026"/>
                <a:chExt cx="576" cy="567"/>
              </a:xfrm>
            </p:grpSpPr>
            <p:pic>
              <p:nvPicPr>
                <p:cNvPr id="298" name="Picture 635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354" y="1026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99" name="Picture 636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39" y="1054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00" name="Picture 637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24" y="1083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01" name="Picture 638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609" y="1111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</p:grpSp>
      <p:pic>
        <p:nvPicPr>
          <p:cNvPr id="302" name="Picture 639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1463" y="1535113"/>
            <a:ext cx="357187" cy="160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3" name="Picture 640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688" y="1539875"/>
            <a:ext cx="355600" cy="15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04" name="Group 641"/>
          <p:cNvGrpSpPr>
            <a:grpSpLocks/>
          </p:cNvGrpSpPr>
          <p:nvPr/>
        </p:nvGrpSpPr>
        <p:grpSpPr bwMode="auto">
          <a:xfrm>
            <a:off x="5832475" y="1517650"/>
            <a:ext cx="511175" cy="200025"/>
            <a:chOff x="3362" y="2464"/>
            <a:chExt cx="322" cy="126"/>
          </a:xfrm>
        </p:grpSpPr>
        <p:pic>
          <p:nvPicPr>
            <p:cNvPr id="305" name="Picture 642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3395" y="2442"/>
              <a:ext cx="101" cy="168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100000">
                  <a:schemeClr val="tx1">
                    <a:gamma/>
                    <a:shade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306" name="Text Box 643"/>
            <p:cNvSpPr txBox="1">
              <a:spLocks noChangeArrowheads="1"/>
            </p:cNvSpPr>
            <p:nvPr/>
          </p:nvSpPr>
          <p:spPr bwMode="auto">
            <a:xfrm>
              <a:off x="3527" y="2464"/>
              <a:ext cx="157" cy="126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100000">
                  <a:schemeClr val="tx1">
                    <a:gamma/>
                    <a:shade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sz="800" b="0">
                  <a:latin typeface="Trebuchet MS" pitchFamily="34" charset="0"/>
                  <a:ea typeface="굴림" pitchFamily="34" charset="-127"/>
                </a:rPr>
                <a:t>1</a:t>
              </a:r>
              <a:endParaRPr lang="ru-RU" altLang="ru-RU" sz="800" b="0">
                <a:latin typeface="Trebuchet MS" pitchFamily="34" charset="0"/>
              </a:endParaRPr>
            </a:p>
          </p:txBody>
        </p:sp>
      </p:grpSp>
      <p:grpSp>
        <p:nvGrpSpPr>
          <p:cNvPr id="307" name="Group 644"/>
          <p:cNvGrpSpPr>
            <a:grpSpLocks/>
          </p:cNvGrpSpPr>
          <p:nvPr/>
        </p:nvGrpSpPr>
        <p:grpSpPr bwMode="auto">
          <a:xfrm>
            <a:off x="5832475" y="1657350"/>
            <a:ext cx="511175" cy="201613"/>
            <a:chOff x="3362" y="2552"/>
            <a:chExt cx="322" cy="127"/>
          </a:xfrm>
        </p:grpSpPr>
        <p:pic>
          <p:nvPicPr>
            <p:cNvPr id="308" name="Picture 645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3396" y="2542"/>
              <a:ext cx="100" cy="168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100000">
                  <a:schemeClr val="tx1">
                    <a:gamma/>
                    <a:shade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309" name="Text Box 646"/>
            <p:cNvSpPr txBox="1">
              <a:spLocks noChangeArrowheads="1"/>
            </p:cNvSpPr>
            <p:nvPr/>
          </p:nvSpPr>
          <p:spPr bwMode="auto">
            <a:xfrm>
              <a:off x="3527" y="2552"/>
              <a:ext cx="157" cy="1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100000">
                  <a:schemeClr val="tx1">
                    <a:gamma/>
                    <a:shade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sz="800" b="0">
                  <a:latin typeface="Trebuchet MS" pitchFamily="34" charset="0"/>
                  <a:ea typeface="굴림" pitchFamily="34" charset="-127"/>
                </a:rPr>
                <a:t>2</a:t>
              </a:r>
              <a:endParaRPr lang="ru-RU" altLang="ru-RU" sz="800" b="0">
                <a:latin typeface="Trebuchet MS" pitchFamily="34" charset="0"/>
              </a:endParaRPr>
            </a:p>
          </p:txBody>
        </p:sp>
      </p:grpSp>
      <p:grpSp>
        <p:nvGrpSpPr>
          <p:cNvPr id="310" name="Group 647"/>
          <p:cNvGrpSpPr>
            <a:grpSpLocks/>
          </p:cNvGrpSpPr>
          <p:nvPr/>
        </p:nvGrpSpPr>
        <p:grpSpPr bwMode="auto">
          <a:xfrm>
            <a:off x="5832475" y="1831975"/>
            <a:ext cx="511175" cy="201613"/>
            <a:chOff x="3362" y="2662"/>
            <a:chExt cx="322" cy="127"/>
          </a:xfrm>
        </p:grpSpPr>
        <p:pic>
          <p:nvPicPr>
            <p:cNvPr id="311" name="Picture 648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3395" y="2641"/>
              <a:ext cx="101" cy="168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100000">
                  <a:schemeClr val="tx1">
                    <a:gamma/>
                    <a:shade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312" name="Text Box 649"/>
            <p:cNvSpPr txBox="1">
              <a:spLocks noChangeArrowheads="1"/>
            </p:cNvSpPr>
            <p:nvPr/>
          </p:nvSpPr>
          <p:spPr bwMode="auto">
            <a:xfrm>
              <a:off x="3527" y="2662"/>
              <a:ext cx="157" cy="1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100000">
                  <a:schemeClr val="tx1">
                    <a:gamma/>
                    <a:shade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ko-KR" sz="800" b="0">
                  <a:latin typeface="Trebuchet MS" pitchFamily="34" charset="0"/>
                  <a:ea typeface="굴림" pitchFamily="34" charset="-127"/>
                </a:rPr>
                <a:t>3</a:t>
              </a:r>
              <a:endParaRPr lang="ru-RU" altLang="ru-RU" sz="800" b="0">
                <a:latin typeface="Trebuchet MS" pitchFamily="34" charset="0"/>
              </a:endParaRPr>
            </a:p>
          </p:txBody>
        </p:sp>
      </p:grpSp>
      <p:pic>
        <p:nvPicPr>
          <p:cNvPr id="313" name="Picture 650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1463" y="1687513"/>
            <a:ext cx="357187" cy="16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4" name="Picture 651" descr="B12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688" y="1844675"/>
            <a:ext cx="355600" cy="16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5" name="Group 652"/>
          <p:cNvGrpSpPr>
            <a:grpSpLocks/>
          </p:cNvGrpSpPr>
          <p:nvPr/>
        </p:nvGrpSpPr>
        <p:grpSpPr bwMode="auto">
          <a:xfrm>
            <a:off x="5832475" y="1287463"/>
            <a:ext cx="1824038" cy="736600"/>
            <a:chOff x="569" y="590"/>
            <a:chExt cx="1149" cy="464"/>
          </a:xfrm>
        </p:grpSpPr>
        <p:sp>
          <p:nvSpPr>
            <p:cNvPr id="316" name="Line 653"/>
            <p:cNvSpPr>
              <a:spLocks noChangeShapeType="1"/>
            </p:cNvSpPr>
            <p:nvPr/>
          </p:nvSpPr>
          <p:spPr bwMode="auto">
            <a:xfrm>
              <a:off x="936" y="590"/>
              <a:ext cx="1" cy="464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317" name="Line 654"/>
            <p:cNvSpPr>
              <a:spLocks noChangeShapeType="1"/>
            </p:cNvSpPr>
            <p:nvPr/>
          </p:nvSpPr>
          <p:spPr bwMode="auto">
            <a:xfrm>
              <a:off x="569" y="749"/>
              <a:ext cx="1149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318" name="Line 655"/>
            <p:cNvSpPr>
              <a:spLocks noChangeShapeType="1"/>
            </p:cNvSpPr>
            <p:nvPr/>
          </p:nvSpPr>
          <p:spPr bwMode="auto">
            <a:xfrm>
              <a:off x="1369" y="592"/>
              <a:ext cx="1" cy="46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319" name="Line 656"/>
            <p:cNvSpPr>
              <a:spLocks noChangeShapeType="1"/>
            </p:cNvSpPr>
            <p:nvPr/>
          </p:nvSpPr>
          <p:spPr bwMode="auto">
            <a:xfrm>
              <a:off x="569" y="847"/>
              <a:ext cx="1149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  <p:sp>
          <p:nvSpPr>
            <p:cNvPr id="320" name="Line 657"/>
            <p:cNvSpPr>
              <a:spLocks noChangeShapeType="1"/>
            </p:cNvSpPr>
            <p:nvPr/>
          </p:nvSpPr>
          <p:spPr bwMode="auto">
            <a:xfrm>
              <a:off x="569" y="945"/>
              <a:ext cx="1149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/>
            <a:p>
              <a:endParaRPr lang="ru-RU"/>
            </a:p>
          </p:txBody>
        </p:sp>
      </p:grpSp>
      <p:grpSp>
        <p:nvGrpSpPr>
          <p:cNvPr id="321" name="Group 658"/>
          <p:cNvGrpSpPr>
            <a:grpSpLocks/>
          </p:cNvGrpSpPr>
          <p:nvPr/>
        </p:nvGrpSpPr>
        <p:grpSpPr bwMode="auto">
          <a:xfrm>
            <a:off x="7183438" y="1111250"/>
            <a:ext cx="411162" cy="360363"/>
            <a:chOff x="1345" y="3067"/>
            <a:chExt cx="380" cy="378"/>
          </a:xfrm>
        </p:grpSpPr>
        <p:sp>
          <p:nvSpPr>
            <p:cNvPr id="322" name="AutoShape 659"/>
            <p:cNvSpPr>
              <a:spLocks noChangeAspect="1" noChangeArrowheads="1"/>
            </p:cNvSpPr>
            <p:nvPr/>
          </p:nvSpPr>
          <p:spPr bwMode="auto">
            <a:xfrm>
              <a:off x="1345" y="3067"/>
              <a:ext cx="380" cy="378"/>
            </a:xfrm>
            <a:prstGeom prst="cube">
              <a:avLst>
                <a:gd name="adj" fmla="val 25000"/>
              </a:avLst>
            </a:prstGeom>
            <a:solidFill>
              <a:srgbClr val="008000"/>
            </a:solidFill>
            <a:ln w="22225" algn="ctr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/>
            </a:p>
          </p:txBody>
        </p:sp>
        <p:grpSp>
          <p:nvGrpSpPr>
            <p:cNvPr id="323" name="Group 660"/>
            <p:cNvGrpSpPr>
              <a:grpSpLocks/>
            </p:cNvGrpSpPr>
            <p:nvPr/>
          </p:nvGrpSpPr>
          <p:grpSpPr bwMode="auto">
            <a:xfrm flipH="1">
              <a:off x="1377" y="3195"/>
              <a:ext cx="227" cy="226"/>
              <a:chOff x="3532" y="998"/>
              <a:chExt cx="623" cy="595"/>
            </a:xfrm>
          </p:grpSpPr>
          <p:sp>
            <p:nvSpPr>
              <p:cNvPr id="324" name="Rectangle 661"/>
              <p:cNvSpPr>
                <a:spLocks noChangeArrowheads="1"/>
              </p:cNvSpPr>
              <p:nvPr/>
            </p:nvSpPr>
            <p:spPr bwMode="auto">
              <a:xfrm>
                <a:off x="3532" y="998"/>
                <a:ext cx="623" cy="595"/>
              </a:xfrm>
              <a:prstGeom prst="rect">
                <a:avLst/>
              </a:prstGeom>
              <a:gradFill rotWithShape="1">
                <a:gsLst>
                  <a:gs pos="0">
                    <a:srgbClr val="6600CC"/>
                  </a:gs>
                  <a:gs pos="100000">
                    <a:srgbClr val="6600CC">
                      <a:gamma/>
                      <a:shade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46800" rIns="36000" bIns="46800" anchor="ctr"/>
              <a:lstStyle/>
              <a:p>
                <a:endParaRPr lang="ru-RU"/>
              </a:p>
            </p:txBody>
          </p:sp>
          <p:grpSp>
            <p:nvGrpSpPr>
              <p:cNvPr id="325" name="Group 662"/>
              <p:cNvGrpSpPr>
                <a:grpSpLocks/>
              </p:cNvGrpSpPr>
              <p:nvPr/>
            </p:nvGrpSpPr>
            <p:grpSpPr bwMode="auto">
              <a:xfrm>
                <a:off x="3551" y="1026"/>
                <a:ext cx="576" cy="567"/>
                <a:chOff x="4354" y="1026"/>
                <a:chExt cx="576" cy="567"/>
              </a:xfrm>
            </p:grpSpPr>
            <p:pic>
              <p:nvPicPr>
                <p:cNvPr id="326" name="Picture 663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354" y="1026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27" name="Picture 664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39" y="1054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28" name="Picture 665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24" y="1083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29" name="Picture 666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609" y="1111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</p:grpSp>
      <p:grpSp>
        <p:nvGrpSpPr>
          <p:cNvPr id="330" name="Group 667"/>
          <p:cNvGrpSpPr>
            <a:grpSpLocks/>
          </p:cNvGrpSpPr>
          <p:nvPr/>
        </p:nvGrpSpPr>
        <p:grpSpPr bwMode="auto">
          <a:xfrm>
            <a:off x="6553200" y="1111250"/>
            <a:ext cx="411163" cy="360363"/>
            <a:chOff x="1345" y="3067"/>
            <a:chExt cx="380" cy="378"/>
          </a:xfrm>
        </p:grpSpPr>
        <p:sp>
          <p:nvSpPr>
            <p:cNvPr id="331" name="AutoShape 668"/>
            <p:cNvSpPr>
              <a:spLocks noChangeAspect="1" noChangeArrowheads="1"/>
            </p:cNvSpPr>
            <p:nvPr/>
          </p:nvSpPr>
          <p:spPr bwMode="auto">
            <a:xfrm>
              <a:off x="1345" y="3067"/>
              <a:ext cx="380" cy="378"/>
            </a:xfrm>
            <a:prstGeom prst="cube">
              <a:avLst>
                <a:gd name="adj" fmla="val 25000"/>
              </a:avLst>
            </a:prstGeom>
            <a:solidFill>
              <a:srgbClr val="008000"/>
            </a:solidFill>
            <a:ln w="22225" algn="ctr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/>
            </a:p>
          </p:txBody>
        </p:sp>
        <p:grpSp>
          <p:nvGrpSpPr>
            <p:cNvPr id="332" name="Group 669"/>
            <p:cNvGrpSpPr>
              <a:grpSpLocks/>
            </p:cNvGrpSpPr>
            <p:nvPr/>
          </p:nvGrpSpPr>
          <p:grpSpPr bwMode="auto">
            <a:xfrm flipH="1">
              <a:off x="1377" y="3195"/>
              <a:ext cx="227" cy="226"/>
              <a:chOff x="3532" y="998"/>
              <a:chExt cx="623" cy="595"/>
            </a:xfrm>
          </p:grpSpPr>
          <p:sp>
            <p:nvSpPr>
              <p:cNvPr id="333" name="Rectangle 670"/>
              <p:cNvSpPr>
                <a:spLocks noChangeArrowheads="1"/>
              </p:cNvSpPr>
              <p:nvPr/>
            </p:nvSpPr>
            <p:spPr bwMode="auto">
              <a:xfrm>
                <a:off x="3532" y="998"/>
                <a:ext cx="623" cy="595"/>
              </a:xfrm>
              <a:prstGeom prst="rect">
                <a:avLst/>
              </a:prstGeom>
              <a:gradFill rotWithShape="1">
                <a:gsLst>
                  <a:gs pos="0">
                    <a:srgbClr val="00FFFF"/>
                  </a:gs>
                  <a:gs pos="100000">
                    <a:srgbClr val="00FFFF">
                      <a:gamma/>
                      <a:shade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46800" rIns="36000" bIns="46800" anchor="ctr"/>
              <a:lstStyle/>
              <a:p>
                <a:endParaRPr lang="ru-RU"/>
              </a:p>
            </p:txBody>
          </p:sp>
          <p:grpSp>
            <p:nvGrpSpPr>
              <p:cNvPr id="334" name="Group 671"/>
              <p:cNvGrpSpPr>
                <a:grpSpLocks/>
              </p:cNvGrpSpPr>
              <p:nvPr/>
            </p:nvGrpSpPr>
            <p:grpSpPr bwMode="auto">
              <a:xfrm>
                <a:off x="3551" y="1026"/>
                <a:ext cx="576" cy="567"/>
                <a:chOff x="4354" y="1026"/>
                <a:chExt cx="576" cy="567"/>
              </a:xfrm>
            </p:grpSpPr>
            <p:pic>
              <p:nvPicPr>
                <p:cNvPr id="335" name="Picture 672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354" y="1026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36" name="Picture 673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39" y="1054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37" name="Picture 674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24" y="1083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38" name="Picture 675" descr="j0232769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609" y="1111"/>
                  <a:ext cx="321" cy="4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</p:grpSp>
      <p:sp>
        <p:nvSpPr>
          <p:cNvPr id="339" name="laptop"/>
          <p:cNvSpPr>
            <a:spLocks noEditPoints="1" noChangeArrowheads="1"/>
          </p:cNvSpPr>
          <p:nvPr/>
        </p:nvSpPr>
        <p:spPr bwMode="auto">
          <a:xfrm>
            <a:off x="2287588" y="6038850"/>
            <a:ext cx="484187" cy="344488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30000"/>
              </a:spcBef>
            </a:pPr>
            <a:r>
              <a:rPr lang="en-US" altLang="ko-KR" sz="1200" b="1">
                <a:latin typeface="+mn-lt"/>
                <a:ea typeface="굴림" pitchFamily="34" charset="-127"/>
              </a:rPr>
              <a:t>3</a:t>
            </a:r>
            <a:endParaRPr lang="ru-RU" altLang="ru-RU" sz="1200" b="1">
              <a:latin typeface="+mn-lt"/>
            </a:endParaRPr>
          </a:p>
        </p:txBody>
      </p:sp>
      <p:sp>
        <p:nvSpPr>
          <p:cNvPr id="34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750888"/>
          </a:xfrm>
        </p:spPr>
        <p:txBody>
          <a:bodyPr>
            <a:noAutofit/>
          </a:bodyPr>
          <a:lstStyle/>
          <a:p>
            <a:r>
              <a:rPr lang="en-US" altLang="ko-KR" b="1" dirty="0" smtClean="0">
                <a:ea typeface="굴림" pitchFamily="34" charset="-127"/>
              </a:rPr>
              <a:t>Users </a:t>
            </a:r>
            <a:r>
              <a:rPr lang="en-US" altLang="ko-KR" b="1" dirty="0">
                <a:ea typeface="굴림" pitchFamily="34" charset="-127"/>
              </a:rPr>
              <a:t>Key </a:t>
            </a:r>
            <a:r>
              <a:rPr lang="en-US" altLang="ko-KR" b="1" dirty="0" smtClean="0">
                <a:ea typeface="굴림" pitchFamily="34" charset="-127"/>
              </a:rPr>
              <a:t>Block </a:t>
            </a:r>
            <a:r>
              <a:rPr lang="en-US" altLang="ko-KR" b="1" dirty="0">
                <a:ea typeface="굴림" pitchFamily="34" charset="-127"/>
              </a:rPr>
              <a:t>Example</a:t>
            </a:r>
            <a:endParaRPr lang="ru-RU" altLang="ru-RU" b="1" dirty="0"/>
          </a:p>
        </p:txBody>
      </p:sp>
      <p:sp>
        <p:nvSpPr>
          <p:cNvPr id="34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0" y="6520259"/>
            <a:ext cx="9144000" cy="36512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Alexey Urivskiy                                                                                                            ACCT'2014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293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5"/>
                                      </p:to>
                                    </p:set>
                                    <p:animEffect filter="image" prLst="opacity: 0.15">
                                      <p:cBhvr rctx="IE">
                                        <p:cTn id="7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50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50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" dur="indefinite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" dur="indefinite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4" dur="indefinite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 tmFilter="0, 0; .2, .5; .8, .5; 1, 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500" autoRev="1" fill="hold"/>
                                        <p:tgtEl>
                                          <p:spTgt spid="3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" dur="indefinite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0" dur="indefinite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" dur="indefinite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3" dur="indefinite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6" dur="indefinite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8" dur="indefinite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9" dur="indefinite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1" dur="indefinite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2" dur="indefinite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4" dur="indefinite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5" dur="indefinite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7" dur="indefinite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8" dur="indefinite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0" dur="indefinite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1" dur="indefinite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3" dur="indefinite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4" dur="indefinite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6" dur="indefinite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7" dur="indefinite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9" dur="indefinite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0" dur="indefinite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2" dur="indefinite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3" dur="indefinite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5" dur="indefinite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6" dur="indefinite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8" dur="indefinite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9" dur="indefinite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1" dur="indefinite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2" dur="indefinite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4" dur="indefinite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5" dur="indefinite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7" dur="indefinite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8" dur="indefinite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0" dur="indefinite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1" dur="indefinite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3" dur="indefinite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4" dur="indefinite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6" dur="indefinite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7" dur="indefinite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9" dur="indefinite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0" dur="indefinite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2" dur="indefinite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3" dur="indefinite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5" dur="indefinite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6" dur="indefinite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8" dur="indefinite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9" dur="indefinite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1" dur="indefinite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2" dur="indefinite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4" dur="indefinite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5" dur="indefinite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7" dur="indefinite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8" dur="indefinite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0" dur="indefinite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1" dur="indefinite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3" dur="indefinite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4" dur="indefinite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6" dur="indefinite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7" dur="indefinite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9" dur="indefinite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20" dur="indefinite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5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9" dur="indefinite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0" dur="indefinite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2" dur="indefinite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3" dur="indefinite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5" dur="indefinite"/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6" dur="indefinite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8" dur="indefinite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9" dur="indefinite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1" dur="indefinite"/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2" dur="indefinite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4" dur="indefinite"/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5" dur="indefinite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7" dur="indefinite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8" dur="indefinite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0" dur="indefinite"/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1" dur="indefinite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3" dur="indefinite"/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4" dur="indefinite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6" dur="indefinite"/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7" dur="indefinite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10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0" dur="50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10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3" dur="50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7" dur="1000" tmFilter="0, 0; .2, .5; .8, .5; 1, 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8" dur="500" autoRev="1" fill="hold"/>
                                        <p:tgtEl>
                                          <p:spTgt spid="1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2" dur="indefinite"/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3" dur="indefinite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5" dur="indefinite"/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6" dur="indefinite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8" dur="indefinite"/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9" dur="indefinite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1" dur="indefinite"/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42" dur="indefinite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4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5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33" grpId="0" animBg="1"/>
      <p:bldP spid="134" grpId="0" animBg="1"/>
      <p:bldP spid="136" grpId="0" animBg="1"/>
      <p:bldP spid="33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aptop"/>
          <p:cNvSpPr>
            <a:spLocks noEditPoints="1" noChangeArrowheads="1"/>
          </p:cNvSpPr>
          <p:nvPr/>
        </p:nvSpPr>
        <p:spPr bwMode="auto">
          <a:xfrm>
            <a:off x="790575" y="2933700"/>
            <a:ext cx="1800225" cy="1304925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30000"/>
              </a:spcBef>
            </a:pPr>
            <a:r>
              <a:rPr lang="en-US" altLang="ko-KR" sz="3600" b="1">
                <a:latin typeface="+mn-lt"/>
                <a:ea typeface="굴림" pitchFamily="34" charset="-127"/>
              </a:rPr>
              <a:t>3</a:t>
            </a:r>
            <a:endParaRPr lang="ru-RU" altLang="ru-RU" sz="3600" b="1">
              <a:latin typeface="+mn-lt"/>
            </a:endParaRPr>
          </a:p>
        </p:txBody>
      </p:sp>
      <p:grpSp>
        <p:nvGrpSpPr>
          <p:cNvPr id="3" name="Group 386"/>
          <p:cNvGrpSpPr>
            <a:grpSpLocks/>
          </p:cNvGrpSpPr>
          <p:nvPr/>
        </p:nvGrpSpPr>
        <p:grpSpPr bwMode="auto">
          <a:xfrm>
            <a:off x="3625850" y="1358900"/>
            <a:ext cx="2789238" cy="4759326"/>
            <a:chOff x="2284" y="856"/>
            <a:chExt cx="1757" cy="2998"/>
          </a:xfrm>
        </p:grpSpPr>
        <p:grpSp>
          <p:nvGrpSpPr>
            <p:cNvPr id="4" name="Group 342"/>
            <p:cNvGrpSpPr>
              <a:grpSpLocks/>
            </p:cNvGrpSpPr>
            <p:nvPr/>
          </p:nvGrpSpPr>
          <p:grpSpPr bwMode="auto">
            <a:xfrm>
              <a:off x="2284" y="1395"/>
              <a:ext cx="680" cy="447"/>
              <a:chOff x="1633" y="516"/>
              <a:chExt cx="680" cy="447"/>
            </a:xfrm>
          </p:grpSpPr>
          <p:pic>
            <p:nvPicPr>
              <p:cNvPr id="44" name="Picture 343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1777" y="400"/>
                <a:ext cx="347" cy="636"/>
              </a:xfrm>
              <a:prstGeom prst="rect">
                <a:avLst/>
              </a:prstGeom>
              <a:gradFill rotWithShape="1">
                <a:gsLst>
                  <a:gs pos="0">
                    <a:schemeClr val="tx1"/>
                  </a:gs>
                  <a:gs pos="100000">
                    <a:schemeClr val="tx1">
                      <a:gamma/>
                      <a:shade val="0"/>
                      <a:invGamma/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5" name="Text Box 344"/>
              <p:cNvSpPr txBox="1">
                <a:spLocks noChangeArrowheads="1"/>
              </p:cNvSpPr>
              <p:nvPr/>
            </p:nvSpPr>
            <p:spPr bwMode="auto">
              <a:xfrm>
                <a:off x="1827" y="516"/>
                <a:ext cx="486" cy="4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chemeClr val="tx1"/>
                        </a:gs>
                        <a:gs pos="100000">
                          <a:schemeClr val="tx1">
                            <a:gamma/>
                            <a:shade val="0"/>
                            <a:invGamma/>
                            <a:alpha val="0"/>
                          </a:schemeClr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ru-RU" altLang="ru-RU" sz="4000" b="1">
                    <a:latin typeface="+mn-lt"/>
                  </a:rPr>
                  <a:t>2</a:t>
                </a:r>
              </a:p>
            </p:txBody>
          </p:sp>
        </p:grpSp>
        <p:grpSp>
          <p:nvGrpSpPr>
            <p:cNvPr id="5" name="Group 345"/>
            <p:cNvGrpSpPr>
              <a:grpSpLocks/>
            </p:cNvGrpSpPr>
            <p:nvPr/>
          </p:nvGrpSpPr>
          <p:grpSpPr bwMode="auto">
            <a:xfrm>
              <a:off x="3361" y="3407"/>
              <a:ext cx="680" cy="447"/>
              <a:chOff x="1633" y="516"/>
              <a:chExt cx="680" cy="447"/>
            </a:xfrm>
          </p:grpSpPr>
          <p:pic>
            <p:nvPicPr>
              <p:cNvPr id="42" name="Picture 346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1777" y="400"/>
                <a:ext cx="347" cy="636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3" name="Text Box 347"/>
              <p:cNvSpPr txBox="1">
                <a:spLocks noChangeArrowheads="1"/>
              </p:cNvSpPr>
              <p:nvPr/>
            </p:nvSpPr>
            <p:spPr bwMode="auto">
              <a:xfrm>
                <a:off x="1827" y="516"/>
                <a:ext cx="486" cy="4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chemeClr val="tx1"/>
                        </a:gs>
                        <a:gs pos="100000">
                          <a:schemeClr val="tx1">
                            <a:gamma/>
                            <a:shade val="0"/>
                            <a:invGamma/>
                            <a:alpha val="0"/>
                          </a:schemeClr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ko-KR" sz="4000" b="1">
                    <a:latin typeface="+mn-lt"/>
                    <a:ea typeface="굴림" pitchFamily="34" charset="-127"/>
                  </a:rPr>
                  <a:t>1</a:t>
                </a:r>
                <a:r>
                  <a:rPr lang="ru-RU" altLang="ru-RU" sz="4000" b="1">
                    <a:latin typeface="+mn-lt"/>
                  </a:rPr>
                  <a:t>4</a:t>
                </a:r>
              </a:p>
            </p:txBody>
          </p:sp>
        </p:grpSp>
        <p:grpSp>
          <p:nvGrpSpPr>
            <p:cNvPr id="6" name="Group 348"/>
            <p:cNvGrpSpPr>
              <a:grpSpLocks/>
            </p:cNvGrpSpPr>
            <p:nvPr/>
          </p:nvGrpSpPr>
          <p:grpSpPr bwMode="auto">
            <a:xfrm>
              <a:off x="3361" y="856"/>
              <a:ext cx="680" cy="447"/>
              <a:chOff x="1633" y="516"/>
              <a:chExt cx="680" cy="447"/>
            </a:xfrm>
          </p:grpSpPr>
          <p:pic>
            <p:nvPicPr>
              <p:cNvPr id="40" name="Picture 349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1777" y="400"/>
                <a:ext cx="347" cy="636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1" name="Text Box 350"/>
              <p:cNvSpPr txBox="1">
                <a:spLocks noChangeArrowheads="1"/>
              </p:cNvSpPr>
              <p:nvPr/>
            </p:nvSpPr>
            <p:spPr bwMode="auto">
              <a:xfrm>
                <a:off x="1827" y="516"/>
                <a:ext cx="486" cy="4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chemeClr val="tx1"/>
                        </a:gs>
                        <a:gs pos="100000">
                          <a:schemeClr val="tx1">
                            <a:gamma/>
                            <a:shade val="0"/>
                            <a:invGamma/>
                            <a:alpha val="0"/>
                          </a:schemeClr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ko-KR" sz="4000" b="1">
                    <a:latin typeface="+mn-lt"/>
                    <a:ea typeface="굴림" pitchFamily="34" charset="-127"/>
                  </a:rPr>
                  <a:t>1</a:t>
                </a:r>
                <a:endParaRPr lang="ru-RU" altLang="ru-RU" sz="4000" b="1">
                  <a:latin typeface="+mn-lt"/>
                </a:endParaRPr>
              </a:p>
            </p:txBody>
          </p:sp>
        </p:grpSp>
        <p:grpSp>
          <p:nvGrpSpPr>
            <p:cNvPr id="7" name="Group 351"/>
            <p:cNvGrpSpPr>
              <a:grpSpLocks/>
            </p:cNvGrpSpPr>
            <p:nvPr/>
          </p:nvGrpSpPr>
          <p:grpSpPr bwMode="auto">
            <a:xfrm>
              <a:off x="3361" y="1221"/>
              <a:ext cx="680" cy="447"/>
              <a:chOff x="1633" y="516"/>
              <a:chExt cx="680" cy="447"/>
            </a:xfrm>
          </p:grpSpPr>
          <p:pic>
            <p:nvPicPr>
              <p:cNvPr id="38" name="Picture 352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1777" y="400"/>
                <a:ext cx="347" cy="636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9" name="Text Box 353"/>
              <p:cNvSpPr txBox="1">
                <a:spLocks noChangeArrowheads="1"/>
              </p:cNvSpPr>
              <p:nvPr/>
            </p:nvSpPr>
            <p:spPr bwMode="auto">
              <a:xfrm>
                <a:off x="1827" y="516"/>
                <a:ext cx="486" cy="4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chemeClr val="tx1"/>
                        </a:gs>
                        <a:gs pos="100000">
                          <a:schemeClr val="tx1">
                            <a:gamma/>
                            <a:shade val="0"/>
                            <a:invGamma/>
                            <a:alpha val="0"/>
                          </a:schemeClr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ru-RU" altLang="ru-RU" sz="4000" b="1">
                    <a:latin typeface="+mn-lt"/>
                  </a:rPr>
                  <a:t>2</a:t>
                </a:r>
              </a:p>
            </p:txBody>
          </p:sp>
        </p:grpSp>
        <p:grpSp>
          <p:nvGrpSpPr>
            <p:cNvPr id="8" name="Group 354"/>
            <p:cNvGrpSpPr>
              <a:grpSpLocks/>
            </p:cNvGrpSpPr>
            <p:nvPr/>
          </p:nvGrpSpPr>
          <p:grpSpPr bwMode="auto">
            <a:xfrm>
              <a:off x="3361" y="1585"/>
              <a:ext cx="680" cy="447"/>
              <a:chOff x="1633" y="516"/>
              <a:chExt cx="680" cy="447"/>
            </a:xfrm>
          </p:grpSpPr>
          <p:pic>
            <p:nvPicPr>
              <p:cNvPr id="36" name="Picture 355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1777" y="400"/>
                <a:ext cx="347" cy="636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7" name="Text Box 356"/>
              <p:cNvSpPr txBox="1">
                <a:spLocks noChangeArrowheads="1"/>
              </p:cNvSpPr>
              <p:nvPr/>
            </p:nvSpPr>
            <p:spPr bwMode="auto">
              <a:xfrm>
                <a:off x="1827" y="516"/>
                <a:ext cx="486" cy="4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chemeClr val="tx1"/>
                        </a:gs>
                        <a:gs pos="100000">
                          <a:schemeClr val="tx1">
                            <a:gamma/>
                            <a:shade val="0"/>
                            <a:invGamma/>
                            <a:alpha val="0"/>
                          </a:schemeClr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ru-RU" altLang="ru-RU" sz="4000" b="1">
                    <a:latin typeface="+mn-lt"/>
                  </a:rPr>
                  <a:t>4</a:t>
                </a:r>
              </a:p>
            </p:txBody>
          </p:sp>
        </p:grpSp>
        <p:grpSp>
          <p:nvGrpSpPr>
            <p:cNvPr id="9" name="Group 357"/>
            <p:cNvGrpSpPr>
              <a:grpSpLocks/>
            </p:cNvGrpSpPr>
            <p:nvPr/>
          </p:nvGrpSpPr>
          <p:grpSpPr bwMode="auto">
            <a:xfrm>
              <a:off x="3361" y="1950"/>
              <a:ext cx="680" cy="447"/>
              <a:chOff x="1633" y="516"/>
              <a:chExt cx="680" cy="447"/>
            </a:xfrm>
          </p:grpSpPr>
          <p:pic>
            <p:nvPicPr>
              <p:cNvPr id="34" name="Picture 358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1777" y="400"/>
                <a:ext cx="347" cy="636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5" name="Text Box 359"/>
              <p:cNvSpPr txBox="1">
                <a:spLocks noChangeArrowheads="1"/>
              </p:cNvSpPr>
              <p:nvPr/>
            </p:nvSpPr>
            <p:spPr bwMode="auto">
              <a:xfrm>
                <a:off x="1827" y="516"/>
                <a:ext cx="486" cy="4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chemeClr val="tx1"/>
                        </a:gs>
                        <a:gs pos="100000">
                          <a:schemeClr val="tx1">
                            <a:gamma/>
                            <a:shade val="0"/>
                            <a:invGamma/>
                            <a:alpha val="0"/>
                          </a:schemeClr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ru-RU" altLang="ru-RU" sz="4000" b="1">
                    <a:latin typeface="+mn-lt"/>
                  </a:rPr>
                  <a:t>5</a:t>
                </a:r>
              </a:p>
            </p:txBody>
          </p:sp>
        </p:grpSp>
        <p:grpSp>
          <p:nvGrpSpPr>
            <p:cNvPr id="10" name="Group 360"/>
            <p:cNvGrpSpPr>
              <a:grpSpLocks/>
            </p:cNvGrpSpPr>
            <p:nvPr/>
          </p:nvGrpSpPr>
          <p:grpSpPr bwMode="auto">
            <a:xfrm>
              <a:off x="3361" y="2314"/>
              <a:ext cx="680" cy="447"/>
              <a:chOff x="1633" y="516"/>
              <a:chExt cx="680" cy="447"/>
            </a:xfrm>
          </p:grpSpPr>
          <p:pic>
            <p:nvPicPr>
              <p:cNvPr id="32" name="Picture 361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1777" y="400"/>
                <a:ext cx="347" cy="636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3" name="Text Box 362"/>
              <p:cNvSpPr txBox="1">
                <a:spLocks noChangeArrowheads="1"/>
              </p:cNvSpPr>
              <p:nvPr/>
            </p:nvSpPr>
            <p:spPr bwMode="auto">
              <a:xfrm>
                <a:off x="1827" y="516"/>
                <a:ext cx="486" cy="4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chemeClr val="tx1"/>
                        </a:gs>
                        <a:gs pos="100000">
                          <a:schemeClr val="tx1">
                            <a:gamma/>
                            <a:shade val="0"/>
                            <a:invGamma/>
                            <a:alpha val="0"/>
                          </a:schemeClr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ru-RU" altLang="ru-RU" sz="4000" b="1">
                    <a:latin typeface="+mn-lt"/>
                  </a:rPr>
                  <a:t>7</a:t>
                </a:r>
              </a:p>
            </p:txBody>
          </p:sp>
        </p:grpSp>
        <p:grpSp>
          <p:nvGrpSpPr>
            <p:cNvPr id="11" name="Group 363"/>
            <p:cNvGrpSpPr>
              <a:grpSpLocks/>
            </p:cNvGrpSpPr>
            <p:nvPr/>
          </p:nvGrpSpPr>
          <p:grpSpPr bwMode="auto">
            <a:xfrm>
              <a:off x="3361" y="2679"/>
              <a:ext cx="680" cy="447"/>
              <a:chOff x="1633" y="516"/>
              <a:chExt cx="680" cy="447"/>
            </a:xfrm>
          </p:grpSpPr>
          <p:pic>
            <p:nvPicPr>
              <p:cNvPr id="30" name="Picture 364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1777" y="400"/>
                <a:ext cx="347" cy="636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" name="Text Box 365"/>
              <p:cNvSpPr txBox="1">
                <a:spLocks noChangeArrowheads="1"/>
              </p:cNvSpPr>
              <p:nvPr/>
            </p:nvSpPr>
            <p:spPr bwMode="auto">
              <a:xfrm>
                <a:off x="1827" y="516"/>
                <a:ext cx="486" cy="4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chemeClr val="tx1"/>
                        </a:gs>
                        <a:gs pos="100000">
                          <a:schemeClr val="tx1">
                            <a:gamma/>
                            <a:shade val="0"/>
                            <a:invGamma/>
                            <a:alpha val="0"/>
                          </a:schemeClr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ru-RU" altLang="ru-RU" sz="4000" b="1">
                    <a:latin typeface="+mn-lt"/>
                  </a:rPr>
                  <a:t>9</a:t>
                </a:r>
              </a:p>
            </p:txBody>
          </p:sp>
        </p:grpSp>
        <p:grpSp>
          <p:nvGrpSpPr>
            <p:cNvPr id="12" name="Group 366"/>
            <p:cNvGrpSpPr>
              <a:grpSpLocks/>
            </p:cNvGrpSpPr>
            <p:nvPr/>
          </p:nvGrpSpPr>
          <p:grpSpPr bwMode="auto">
            <a:xfrm>
              <a:off x="3361" y="3043"/>
              <a:ext cx="680" cy="447"/>
              <a:chOff x="1633" y="516"/>
              <a:chExt cx="680" cy="447"/>
            </a:xfrm>
          </p:grpSpPr>
          <p:pic>
            <p:nvPicPr>
              <p:cNvPr id="28" name="Picture 367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1777" y="400"/>
                <a:ext cx="347" cy="636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9" name="Text Box 368"/>
              <p:cNvSpPr txBox="1">
                <a:spLocks noChangeArrowheads="1"/>
              </p:cNvSpPr>
              <p:nvPr/>
            </p:nvSpPr>
            <p:spPr bwMode="auto">
              <a:xfrm>
                <a:off x="1827" y="516"/>
                <a:ext cx="486" cy="4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chemeClr val="tx1"/>
                        </a:gs>
                        <a:gs pos="100000">
                          <a:schemeClr val="tx1">
                            <a:gamma/>
                            <a:shade val="0"/>
                            <a:invGamma/>
                            <a:alpha val="0"/>
                          </a:schemeClr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ko-KR" sz="4000" b="1">
                    <a:latin typeface="+mn-lt"/>
                    <a:ea typeface="굴림" pitchFamily="34" charset="-127"/>
                  </a:rPr>
                  <a:t>1</a:t>
                </a:r>
                <a:r>
                  <a:rPr lang="ru-RU" altLang="ru-RU" sz="4000" b="1">
                    <a:latin typeface="+mn-lt"/>
                  </a:rPr>
                  <a:t>1</a:t>
                </a:r>
              </a:p>
            </p:txBody>
          </p:sp>
        </p:grpSp>
        <p:grpSp>
          <p:nvGrpSpPr>
            <p:cNvPr id="13" name="Group 369"/>
            <p:cNvGrpSpPr>
              <a:grpSpLocks/>
            </p:cNvGrpSpPr>
            <p:nvPr/>
          </p:nvGrpSpPr>
          <p:grpSpPr bwMode="auto">
            <a:xfrm>
              <a:off x="2284" y="2097"/>
              <a:ext cx="680" cy="447"/>
              <a:chOff x="1633" y="516"/>
              <a:chExt cx="680" cy="447"/>
            </a:xfrm>
          </p:grpSpPr>
          <p:pic>
            <p:nvPicPr>
              <p:cNvPr id="26" name="Picture 370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1777" y="400"/>
                <a:ext cx="347" cy="636"/>
              </a:xfrm>
              <a:prstGeom prst="rect">
                <a:avLst/>
              </a:prstGeom>
              <a:gradFill rotWithShape="1">
                <a:gsLst>
                  <a:gs pos="0">
                    <a:srgbClr val="00FFFF"/>
                  </a:gs>
                  <a:gs pos="100000">
                    <a:srgbClr val="00FFFF">
                      <a:gamma/>
                      <a:shade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7" name="Text Box 371"/>
              <p:cNvSpPr txBox="1">
                <a:spLocks noChangeArrowheads="1"/>
              </p:cNvSpPr>
              <p:nvPr/>
            </p:nvSpPr>
            <p:spPr bwMode="auto">
              <a:xfrm>
                <a:off x="1827" y="516"/>
                <a:ext cx="486" cy="4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chemeClr val="tx1"/>
                        </a:gs>
                        <a:gs pos="100000">
                          <a:schemeClr val="tx1">
                            <a:gamma/>
                            <a:shade val="0"/>
                            <a:invGamma/>
                            <a:alpha val="0"/>
                          </a:schemeClr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ko-KR" sz="4000" b="1">
                    <a:latin typeface="+mn-lt"/>
                    <a:ea typeface="굴림" pitchFamily="34" charset="-127"/>
                  </a:rPr>
                  <a:t>1</a:t>
                </a:r>
                <a:endParaRPr lang="ru-RU" altLang="ru-RU" sz="4000" b="1">
                  <a:latin typeface="+mn-lt"/>
                </a:endParaRPr>
              </a:p>
            </p:txBody>
          </p:sp>
        </p:grpSp>
        <p:grpSp>
          <p:nvGrpSpPr>
            <p:cNvPr id="14" name="Group 372"/>
            <p:cNvGrpSpPr>
              <a:grpSpLocks/>
            </p:cNvGrpSpPr>
            <p:nvPr/>
          </p:nvGrpSpPr>
          <p:grpSpPr bwMode="auto">
            <a:xfrm>
              <a:off x="2284" y="2485"/>
              <a:ext cx="680" cy="447"/>
              <a:chOff x="1633" y="516"/>
              <a:chExt cx="680" cy="447"/>
            </a:xfrm>
          </p:grpSpPr>
          <p:pic>
            <p:nvPicPr>
              <p:cNvPr id="24" name="Picture 373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1777" y="400"/>
                <a:ext cx="347" cy="636"/>
              </a:xfrm>
              <a:prstGeom prst="rect">
                <a:avLst/>
              </a:prstGeom>
              <a:gradFill rotWithShape="1">
                <a:gsLst>
                  <a:gs pos="0">
                    <a:srgbClr val="00FFFF"/>
                  </a:gs>
                  <a:gs pos="100000">
                    <a:srgbClr val="00FFFF">
                      <a:gamma/>
                      <a:shade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5" name="Text Box 374"/>
              <p:cNvSpPr txBox="1">
                <a:spLocks noChangeArrowheads="1"/>
              </p:cNvSpPr>
              <p:nvPr/>
            </p:nvSpPr>
            <p:spPr bwMode="auto">
              <a:xfrm>
                <a:off x="1827" y="516"/>
                <a:ext cx="486" cy="4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chemeClr val="tx1"/>
                        </a:gs>
                        <a:gs pos="100000">
                          <a:schemeClr val="tx1">
                            <a:gamma/>
                            <a:shade val="0"/>
                            <a:invGamma/>
                            <a:alpha val="0"/>
                          </a:schemeClr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ru-RU" altLang="ru-RU" sz="4000" b="1">
                    <a:latin typeface="+mn-lt"/>
                  </a:rPr>
                  <a:t>2</a:t>
                </a:r>
              </a:p>
            </p:txBody>
          </p:sp>
        </p:grpSp>
        <p:grpSp>
          <p:nvGrpSpPr>
            <p:cNvPr id="15" name="Group 375"/>
            <p:cNvGrpSpPr>
              <a:grpSpLocks/>
            </p:cNvGrpSpPr>
            <p:nvPr/>
          </p:nvGrpSpPr>
          <p:grpSpPr bwMode="auto">
            <a:xfrm>
              <a:off x="2284" y="2872"/>
              <a:ext cx="680" cy="447"/>
              <a:chOff x="1633" y="516"/>
              <a:chExt cx="680" cy="447"/>
            </a:xfrm>
          </p:grpSpPr>
          <p:pic>
            <p:nvPicPr>
              <p:cNvPr id="22" name="Picture 376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1777" y="400"/>
                <a:ext cx="347" cy="636"/>
              </a:xfrm>
              <a:prstGeom prst="rect">
                <a:avLst/>
              </a:prstGeom>
              <a:gradFill rotWithShape="1">
                <a:gsLst>
                  <a:gs pos="0">
                    <a:srgbClr val="00FFFF"/>
                  </a:gs>
                  <a:gs pos="100000">
                    <a:srgbClr val="00FFFF">
                      <a:gamma/>
                      <a:shade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3" name="Text Box 377"/>
              <p:cNvSpPr txBox="1">
                <a:spLocks noChangeArrowheads="1"/>
              </p:cNvSpPr>
              <p:nvPr/>
            </p:nvSpPr>
            <p:spPr bwMode="auto">
              <a:xfrm>
                <a:off x="1827" y="516"/>
                <a:ext cx="486" cy="4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chemeClr val="tx1"/>
                        </a:gs>
                        <a:gs pos="100000">
                          <a:schemeClr val="tx1">
                            <a:gamma/>
                            <a:shade val="0"/>
                            <a:invGamma/>
                            <a:alpha val="0"/>
                          </a:schemeClr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ru-RU" altLang="ru-RU" sz="4000" b="1">
                    <a:latin typeface="+mn-lt"/>
                  </a:rPr>
                  <a:t>4</a:t>
                </a:r>
              </a:p>
            </p:txBody>
          </p:sp>
        </p:grpSp>
        <p:grpSp>
          <p:nvGrpSpPr>
            <p:cNvPr id="16" name="Group 378"/>
            <p:cNvGrpSpPr>
              <a:grpSpLocks/>
            </p:cNvGrpSpPr>
            <p:nvPr/>
          </p:nvGrpSpPr>
          <p:grpSpPr bwMode="auto">
            <a:xfrm>
              <a:off x="2284" y="3259"/>
              <a:ext cx="680" cy="447"/>
              <a:chOff x="1633" y="516"/>
              <a:chExt cx="680" cy="447"/>
            </a:xfrm>
          </p:grpSpPr>
          <p:pic>
            <p:nvPicPr>
              <p:cNvPr id="20" name="Picture 379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1777" y="400"/>
                <a:ext cx="347" cy="636"/>
              </a:xfrm>
              <a:prstGeom prst="rect">
                <a:avLst/>
              </a:prstGeom>
              <a:gradFill rotWithShape="1">
                <a:gsLst>
                  <a:gs pos="0">
                    <a:srgbClr val="00FFFF"/>
                  </a:gs>
                  <a:gs pos="100000">
                    <a:srgbClr val="00FFFF">
                      <a:gamma/>
                      <a:shade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" name="Text Box 380"/>
              <p:cNvSpPr txBox="1">
                <a:spLocks noChangeArrowheads="1"/>
              </p:cNvSpPr>
              <p:nvPr/>
            </p:nvSpPr>
            <p:spPr bwMode="auto">
              <a:xfrm>
                <a:off x="1827" y="516"/>
                <a:ext cx="486" cy="4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chemeClr val="tx1"/>
                        </a:gs>
                        <a:gs pos="100000">
                          <a:schemeClr val="tx1">
                            <a:gamma/>
                            <a:shade val="0"/>
                            <a:invGamma/>
                            <a:alpha val="0"/>
                          </a:schemeClr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ru-RU" altLang="ru-RU" sz="4000" b="1">
                    <a:latin typeface="+mn-lt"/>
                  </a:rPr>
                  <a:t>6</a:t>
                </a:r>
              </a:p>
            </p:txBody>
          </p:sp>
        </p:grpSp>
        <p:grpSp>
          <p:nvGrpSpPr>
            <p:cNvPr id="17" name="Group 381"/>
            <p:cNvGrpSpPr>
              <a:grpSpLocks/>
            </p:cNvGrpSpPr>
            <p:nvPr/>
          </p:nvGrpSpPr>
          <p:grpSpPr bwMode="auto">
            <a:xfrm>
              <a:off x="2284" y="998"/>
              <a:ext cx="680" cy="447"/>
              <a:chOff x="1633" y="516"/>
              <a:chExt cx="680" cy="447"/>
            </a:xfrm>
          </p:grpSpPr>
          <p:pic>
            <p:nvPicPr>
              <p:cNvPr id="18" name="Picture 382" descr="j023276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1777" y="400"/>
                <a:ext cx="347" cy="636"/>
              </a:xfrm>
              <a:prstGeom prst="rect">
                <a:avLst/>
              </a:prstGeom>
              <a:gradFill rotWithShape="1">
                <a:gsLst>
                  <a:gs pos="0">
                    <a:schemeClr val="tx1"/>
                  </a:gs>
                  <a:gs pos="100000">
                    <a:schemeClr val="tx1">
                      <a:gamma/>
                      <a:shade val="0"/>
                      <a:invGamma/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9" name="Text Box 383"/>
              <p:cNvSpPr txBox="1">
                <a:spLocks noChangeArrowheads="1"/>
              </p:cNvSpPr>
              <p:nvPr/>
            </p:nvSpPr>
            <p:spPr bwMode="auto">
              <a:xfrm>
                <a:off x="1827" y="516"/>
                <a:ext cx="486" cy="4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chemeClr val="tx1"/>
                        </a:gs>
                        <a:gs pos="100000">
                          <a:schemeClr val="tx1">
                            <a:gamma/>
                            <a:shade val="0"/>
                            <a:invGamma/>
                            <a:alpha val="0"/>
                          </a:schemeClr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222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Ctr="1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ko-KR" sz="4000" b="1">
                    <a:latin typeface="+mn-lt"/>
                    <a:ea typeface="굴림" pitchFamily="34" charset="-127"/>
                  </a:rPr>
                  <a:t>1</a:t>
                </a:r>
                <a:endParaRPr lang="ru-RU" altLang="ru-RU" sz="4000" b="1">
                  <a:latin typeface="+mn-lt"/>
                </a:endParaRPr>
              </a:p>
            </p:txBody>
          </p:sp>
        </p:grpSp>
      </p:grpSp>
      <p:sp>
        <p:nvSpPr>
          <p:cNvPr id="46" name="Oval 384"/>
          <p:cNvSpPr>
            <a:spLocks noChangeArrowheads="1"/>
          </p:cNvSpPr>
          <p:nvPr/>
        </p:nvSpPr>
        <p:spPr bwMode="auto">
          <a:xfrm>
            <a:off x="385763" y="1133475"/>
            <a:ext cx="8397875" cy="5265738"/>
          </a:xfrm>
          <a:prstGeom prst="ellipse">
            <a:avLst/>
          </a:prstGeom>
          <a:noFill/>
          <a:ln w="22225" algn="ctr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46800" rIns="36000" bIns="46800" anchor="ctr"/>
          <a:lstStyle/>
          <a:p>
            <a:endParaRPr lang="ru-RU"/>
          </a:p>
        </p:txBody>
      </p:sp>
      <p:sp>
        <p:nvSpPr>
          <p:cNvPr id="4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750888"/>
          </a:xfrm>
        </p:spPr>
        <p:txBody>
          <a:bodyPr>
            <a:noAutofit/>
          </a:bodyPr>
          <a:lstStyle/>
          <a:p>
            <a:r>
              <a:rPr lang="en-US" altLang="ko-KR" b="1" dirty="0" smtClean="0">
                <a:ea typeface="굴림" pitchFamily="34" charset="-127"/>
              </a:rPr>
              <a:t>Users </a:t>
            </a:r>
            <a:r>
              <a:rPr lang="en-US" altLang="ko-KR" b="1" dirty="0">
                <a:ea typeface="굴림" pitchFamily="34" charset="-127"/>
              </a:rPr>
              <a:t>Key </a:t>
            </a:r>
            <a:r>
              <a:rPr lang="en-US" altLang="ko-KR" b="1" dirty="0" smtClean="0">
                <a:ea typeface="굴림" pitchFamily="34" charset="-127"/>
              </a:rPr>
              <a:t>Block </a:t>
            </a:r>
            <a:r>
              <a:rPr lang="en-US" altLang="ko-KR" b="1" dirty="0">
                <a:ea typeface="굴림" pitchFamily="34" charset="-127"/>
              </a:rPr>
              <a:t>Example</a:t>
            </a:r>
            <a:endParaRPr lang="ru-RU" altLang="ru-RU" b="1" dirty="0"/>
          </a:p>
        </p:txBody>
      </p:sp>
      <p:sp>
        <p:nvSpPr>
          <p:cNvPr id="49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0" y="6520259"/>
            <a:ext cx="9144000" cy="36512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Alexey Urivskiy                                                                                                            ACCT'2014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8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spect="1" noChangeArrowheads="1"/>
          </p:cNvSpPr>
          <p:nvPr/>
        </p:nvSpPr>
        <p:spPr bwMode="auto">
          <a:xfrm>
            <a:off x="4138613" y="1077913"/>
            <a:ext cx="1198562" cy="1193800"/>
          </a:xfrm>
          <a:prstGeom prst="cube">
            <a:avLst>
              <a:gd name="adj" fmla="val 25000"/>
            </a:avLst>
          </a:prstGeom>
          <a:solidFill>
            <a:schemeClr val="tx1"/>
          </a:solidFill>
          <a:ln w="2222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cxnSp>
        <p:nvCxnSpPr>
          <p:cNvPr id="3" name="AutoShape 4"/>
          <p:cNvCxnSpPr>
            <a:cxnSpLocks noChangeShapeType="1"/>
            <a:stCxn id="2" idx="3"/>
            <a:endCxn id="34" idx="0"/>
          </p:cNvCxnSpPr>
          <p:nvPr/>
        </p:nvCxnSpPr>
        <p:spPr bwMode="auto">
          <a:xfrm flipH="1">
            <a:off x="2632075" y="2282825"/>
            <a:ext cx="1955800" cy="8858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" name="AutoShape 5"/>
          <p:cNvCxnSpPr>
            <a:cxnSpLocks noChangeShapeType="1"/>
            <a:stCxn id="2" idx="3"/>
            <a:endCxn id="38" idx="0"/>
          </p:cNvCxnSpPr>
          <p:nvPr/>
        </p:nvCxnSpPr>
        <p:spPr bwMode="auto">
          <a:xfrm>
            <a:off x="4587875" y="2282825"/>
            <a:ext cx="2541588" cy="9302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Oval 6"/>
          <p:cNvSpPr>
            <a:spLocks noChangeAspect="1" noChangeArrowheads="1"/>
          </p:cNvSpPr>
          <p:nvPr/>
        </p:nvSpPr>
        <p:spPr bwMode="auto">
          <a:xfrm>
            <a:off x="161925" y="5954713"/>
            <a:ext cx="331788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6" name="Oval 7"/>
          <p:cNvSpPr>
            <a:spLocks noChangeAspect="1" noChangeArrowheads="1"/>
          </p:cNvSpPr>
          <p:nvPr/>
        </p:nvSpPr>
        <p:spPr bwMode="auto">
          <a:xfrm>
            <a:off x="528638" y="59547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7" name="Oval 8"/>
          <p:cNvSpPr>
            <a:spLocks noChangeAspect="1" noChangeArrowheads="1"/>
          </p:cNvSpPr>
          <p:nvPr/>
        </p:nvSpPr>
        <p:spPr bwMode="auto">
          <a:xfrm>
            <a:off x="895350" y="5954713"/>
            <a:ext cx="331788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8" name="Oval 9"/>
          <p:cNvSpPr>
            <a:spLocks noChangeAspect="1" noChangeArrowheads="1"/>
          </p:cNvSpPr>
          <p:nvPr/>
        </p:nvSpPr>
        <p:spPr bwMode="auto">
          <a:xfrm>
            <a:off x="1262063" y="59547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9" name="AutoShape 10"/>
          <p:cNvSpPr>
            <a:spLocks noChangeAspect="1" noChangeArrowheads="1"/>
          </p:cNvSpPr>
          <p:nvPr/>
        </p:nvSpPr>
        <p:spPr bwMode="auto">
          <a:xfrm>
            <a:off x="638175" y="4725988"/>
            <a:ext cx="603250" cy="600075"/>
          </a:xfrm>
          <a:prstGeom prst="cube">
            <a:avLst>
              <a:gd name="adj" fmla="val 25000"/>
            </a:avLst>
          </a:prstGeom>
          <a:solidFill>
            <a:schemeClr val="tx1"/>
          </a:solidFill>
          <a:ln w="2222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cxnSp>
        <p:nvCxnSpPr>
          <p:cNvPr id="10" name="AutoShape 11"/>
          <p:cNvCxnSpPr>
            <a:cxnSpLocks noChangeShapeType="1"/>
            <a:stCxn id="9" idx="3"/>
            <a:endCxn id="5" idx="0"/>
          </p:cNvCxnSpPr>
          <p:nvPr/>
        </p:nvCxnSpPr>
        <p:spPr bwMode="auto">
          <a:xfrm flipH="1">
            <a:off x="328613" y="5337175"/>
            <a:ext cx="536575" cy="6064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AutoShape 12"/>
          <p:cNvCxnSpPr>
            <a:cxnSpLocks noChangeShapeType="1"/>
            <a:stCxn id="9" idx="3"/>
            <a:endCxn id="6" idx="0"/>
          </p:cNvCxnSpPr>
          <p:nvPr/>
        </p:nvCxnSpPr>
        <p:spPr bwMode="auto">
          <a:xfrm flipH="1">
            <a:off x="695325" y="5337175"/>
            <a:ext cx="169863" cy="6064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AutoShape 13"/>
          <p:cNvCxnSpPr>
            <a:cxnSpLocks noChangeShapeType="1"/>
            <a:stCxn id="9" idx="3"/>
            <a:endCxn id="7" idx="0"/>
          </p:cNvCxnSpPr>
          <p:nvPr/>
        </p:nvCxnSpPr>
        <p:spPr bwMode="auto">
          <a:xfrm>
            <a:off x="865188" y="5337175"/>
            <a:ext cx="196850" cy="6064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AutoShape 14"/>
          <p:cNvCxnSpPr>
            <a:cxnSpLocks noChangeShapeType="1"/>
            <a:stCxn id="9" idx="3"/>
            <a:endCxn id="8" idx="0"/>
          </p:cNvCxnSpPr>
          <p:nvPr/>
        </p:nvCxnSpPr>
        <p:spPr bwMode="auto">
          <a:xfrm>
            <a:off x="865188" y="5337175"/>
            <a:ext cx="563562" cy="6064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Oval 15"/>
          <p:cNvSpPr>
            <a:spLocks noChangeAspect="1" noChangeArrowheads="1"/>
          </p:cNvSpPr>
          <p:nvPr/>
        </p:nvSpPr>
        <p:spPr bwMode="auto">
          <a:xfrm>
            <a:off x="3098800" y="5954713"/>
            <a:ext cx="331788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15" name="Oval 16"/>
          <p:cNvSpPr>
            <a:spLocks noChangeAspect="1" noChangeArrowheads="1"/>
          </p:cNvSpPr>
          <p:nvPr/>
        </p:nvSpPr>
        <p:spPr bwMode="auto">
          <a:xfrm>
            <a:off x="3465513" y="59547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16" name="Oval 17"/>
          <p:cNvSpPr>
            <a:spLocks noChangeAspect="1" noChangeArrowheads="1"/>
          </p:cNvSpPr>
          <p:nvPr/>
        </p:nvSpPr>
        <p:spPr bwMode="auto">
          <a:xfrm>
            <a:off x="3832225" y="5954713"/>
            <a:ext cx="331788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17" name="Oval 18"/>
          <p:cNvSpPr>
            <a:spLocks noChangeAspect="1" noChangeArrowheads="1"/>
          </p:cNvSpPr>
          <p:nvPr/>
        </p:nvSpPr>
        <p:spPr bwMode="auto">
          <a:xfrm>
            <a:off x="4198938" y="59547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18" name="Oval 19"/>
          <p:cNvSpPr>
            <a:spLocks noChangeAspect="1" noChangeArrowheads="1"/>
          </p:cNvSpPr>
          <p:nvPr/>
        </p:nvSpPr>
        <p:spPr bwMode="auto">
          <a:xfrm>
            <a:off x="1630363" y="59547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19" name="Oval 20"/>
          <p:cNvSpPr>
            <a:spLocks noChangeAspect="1" noChangeArrowheads="1"/>
          </p:cNvSpPr>
          <p:nvPr/>
        </p:nvSpPr>
        <p:spPr bwMode="auto">
          <a:xfrm>
            <a:off x="1997075" y="5954713"/>
            <a:ext cx="331788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20" name="Oval 21"/>
          <p:cNvSpPr>
            <a:spLocks noChangeAspect="1" noChangeArrowheads="1"/>
          </p:cNvSpPr>
          <p:nvPr/>
        </p:nvSpPr>
        <p:spPr bwMode="auto">
          <a:xfrm>
            <a:off x="2363788" y="59547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21" name="Oval 22"/>
          <p:cNvSpPr>
            <a:spLocks noChangeAspect="1" noChangeArrowheads="1"/>
          </p:cNvSpPr>
          <p:nvPr/>
        </p:nvSpPr>
        <p:spPr bwMode="auto">
          <a:xfrm>
            <a:off x="2730500" y="5954713"/>
            <a:ext cx="331788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22" name="Oval 23"/>
          <p:cNvSpPr>
            <a:spLocks noChangeAspect="1" noChangeArrowheads="1"/>
          </p:cNvSpPr>
          <p:nvPr/>
        </p:nvSpPr>
        <p:spPr bwMode="auto">
          <a:xfrm>
            <a:off x="4567238" y="59547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23" name="Oval 24"/>
          <p:cNvSpPr>
            <a:spLocks noChangeAspect="1" noChangeArrowheads="1"/>
          </p:cNvSpPr>
          <p:nvPr/>
        </p:nvSpPr>
        <p:spPr bwMode="auto">
          <a:xfrm>
            <a:off x="4933950" y="5954713"/>
            <a:ext cx="331788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24" name="Oval 25"/>
          <p:cNvSpPr>
            <a:spLocks noChangeAspect="1" noChangeArrowheads="1"/>
          </p:cNvSpPr>
          <p:nvPr/>
        </p:nvSpPr>
        <p:spPr bwMode="auto">
          <a:xfrm>
            <a:off x="5300663" y="59547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25" name="Oval 26"/>
          <p:cNvSpPr>
            <a:spLocks noChangeAspect="1" noChangeArrowheads="1"/>
          </p:cNvSpPr>
          <p:nvPr/>
        </p:nvSpPr>
        <p:spPr bwMode="auto">
          <a:xfrm>
            <a:off x="5667375" y="5954713"/>
            <a:ext cx="331788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26" name="Oval 27"/>
          <p:cNvSpPr>
            <a:spLocks noChangeAspect="1" noChangeArrowheads="1"/>
          </p:cNvSpPr>
          <p:nvPr/>
        </p:nvSpPr>
        <p:spPr bwMode="auto">
          <a:xfrm>
            <a:off x="7504113" y="59547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27" name="Oval 28"/>
          <p:cNvSpPr>
            <a:spLocks noChangeAspect="1" noChangeArrowheads="1"/>
          </p:cNvSpPr>
          <p:nvPr/>
        </p:nvSpPr>
        <p:spPr bwMode="auto">
          <a:xfrm>
            <a:off x="7870825" y="5954713"/>
            <a:ext cx="331788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28" name="Oval 29"/>
          <p:cNvSpPr>
            <a:spLocks noChangeAspect="1" noChangeArrowheads="1"/>
          </p:cNvSpPr>
          <p:nvPr/>
        </p:nvSpPr>
        <p:spPr bwMode="auto">
          <a:xfrm>
            <a:off x="8237538" y="59547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29" name="Oval 30"/>
          <p:cNvSpPr>
            <a:spLocks noChangeAspect="1" noChangeArrowheads="1"/>
          </p:cNvSpPr>
          <p:nvPr/>
        </p:nvSpPr>
        <p:spPr bwMode="auto">
          <a:xfrm>
            <a:off x="8605838" y="59547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30" name="Oval 31"/>
          <p:cNvSpPr>
            <a:spLocks noChangeAspect="1" noChangeArrowheads="1"/>
          </p:cNvSpPr>
          <p:nvPr/>
        </p:nvSpPr>
        <p:spPr bwMode="auto">
          <a:xfrm>
            <a:off x="6035675" y="5954713"/>
            <a:ext cx="331788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31" name="Oval 32"/>
          <p:cNvSpPr>
            <a:spLocks noChangeAspect="1" noChangeArrowheads="1"/>
          </p:cNvSpPr>
          <p:nvPr/>
        </p:nvSpPr>
        <p:spPr bwMode="auto">
          <a:xfrm>
            <a:off x="6402388" y="59547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32" name="Oval 33"/>
          <p:cNvSpPr>
            <a:spLocks noChangeAspect="1" noChangeArrowheads="1"/>
          </p:cNvSpPr>
          <p:nvPr/>
        </p:nvSpPr>
        <p:spPr bwMode="auto">
          <a:xfrm>
            <a:off x="6769100" y="5954713"/>
            <a:ext cx="331788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33" name="Oval 34"/>
          <p:cNvSpPr>
            <a:spLocks noChangeAspect="1" noChangeArrowheads="1"/>
          </p:cNvSpPr>
          <p:nvPr/>
        </p:nvSpPr>
        <p:spPr bwMode="auto">
          <a:xfrm>
            <a:off x="7135813" y="59547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34" name="AutoShape 35"/>
          <p:cNvSpPr>
            <a:spLocks noChangeAspect="1" noChangeArrowheads="1"/>
          </p:cNvSpPr>
          <p:nvPr/>
        </p:nvSpPr>
        <p:spPr bwMode="auto">
          <a:xfrm>
            <a:off x="2097088" y="3179763"/>
            <a:ext cx="857250" cy="854075"/>
          </a:xfrm>
          <a:prstGeom prst="cube">
            <a:avLst>
              <a:gd name="adj" fmla="val 25000"/>
            </a:avLst>
          </a:prstGeom>
          <a:solidFill>
            <a:schemeClr val="tx1"/>
          </a:solidFill>
          <a:ln w="2222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cxnSp>
        <p:nvCxnSpPr>
          <p:cNvPr id="35" name="AutoShape 36"/>
          <p:cNvCxnSpPr>
            <a:cxnSpLocks noChangeShapeType="1"/>
            <a:stCxn id="34" idx="3"/>
            <a:endCxn id="9" idx="0"/>
          </p:cNvCxnSpPr>
          <p:nvPr/>
        </p:nvCxnSpPr>
        <p:spPr bwMode="auto">
          <a:xfrm flipH="1">
            <a:off x="1014413" y="4044950"/>
            <a:ext cx="1404937" cy="6699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AutoShape 37"/>
          <p:cNvCxnSpPr>
            <a:cxnSpLocks noChangeShapeType="1"/>
            <a:stCxn id="34" idx="3"/>
            <a:endCxn id="42" idx="0"/>
          </p:cNvCxnSpPr>
          <p:nvPr/>
        </p:nvCxnSpPr>
        <p:spPr bwMode="auto">
          <a:xfrm>
            <a:off x="2419350" y="4044950"/>
            <a:ext cx="34925" cy="6699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AutoShape 38"/>
          <p:cNvCxnSpPr>
            <a:cxnSpLocks noChangeShapeType="1"/>
            <a:stCxn id="34" idx="3"/>
            <a:endCxn id="47" idx="0"/>
          </p:cNvCxnSpPr>
          <p:nvPr/>
        </p:nvCxnSpPr>
        <p:spPr bwMode="auto">
          <a:xfrm>
            <a:off x="2419350" y="4044950"/>
            <a:ext cx="1538288" cy="6699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AutoShape 39"/>
          <p:cNvSpPr>
            <a:spLocks noChangeAspect="1" noChangeArrowheads="1"/>
          </p:cNvSpPr>
          <p:nvPr/>
        </p:nvSpPr>
        <p:spPr bwMode="auto">
          <a:xfrm>
            <a:off x="6594475" y="3224213"/>
            <a:ext cx="857250" cy="854075"/>
          </a:xfrm>
          <a:prstGeom prst="cube">
            <a:avLst>
              <a:gd name="adj" fmla="val 25000"/>
            </a:avLst>
          </a:prstGeom>
          <a:solidFill>
            <a:schemeClr val="tx1"/>
          </a:solidFill>
          <a:ln w="2222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cxnSp>
        <p:nvCxnSpPr>
          <p:cNvPr id="39" name="AutoShape 40"/>
          <p:cNvCxnSpPr>
            <a:cxnSpLocks noChangeShapeType="1"/>
            <a:stCxn id="38" idx="3"/>
            <a:endCxn id="52" idx="0"/>
          </p:cNvCxnSpPr>
          <p:nvPr/>
        </p:nvCxnSpPr>
        <p:spPr bwMode="auto">
          <a:xfrm flipH="1">
            <a:off x="5411788" y="4089400"/>
            <a:ext cx="1504950" cy="6254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AutoShape 41"/>
          <p:cNvCxnSpPr>
            <a:cxnSpLocks noChangeShapeType="1"/>
            <a:stCxn id="38" idx="3"/>
            <a:endCxn id="57" idx="0"/>
          </p:cNvCxnSpPr>
          <p:nvPr/>
        </p:nvCxnSpPr>
        <p:spPr bwMode="auto">
          <a:xfrm flipH="1">
            <a:off x="6905625" y="4089400"/>
            <a:ext cx="11113" cy="6254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AutoShape 42"/>
          <p:cNvCxnSpPr>
            <a:cxnSpLocks noChangeShapeType="1"/>
            <a:stCxn id="38" idx="3"/>
            <a:endCxn id="62" idx="0"/>
          </p:cNvCxnSpPr>
          <p:nvPr/>
        </p:nvCxnSpPr>
        <p:spPr bwMode="auto">
          <a:xfrm>
            <a:off x="6916738" y="4089400"/>
            <a:ext cx="1452562" cy="6254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AutoShape 43"/>
          <p:cNvSpPr>
            <a:spLocks noChangeAspect="1" noChangeArrowheads="1"/>
          </p:cNvSpPr>
          <p:nvPr/>
        </p:nvSpPr>
        <p:spPr bwMode="auto">
          <a:xfrm>
            <a:off x="2078038" y="4725988"/>
            <a:ext cx="603250" cy="600075"/>
          </a:xfrm>
          <a:prstGeom prst="cube">
            <a:avLst>
              <a:gd name="adj" fmla="val 25000"/>
            </a:avLst>
          </a:prstGeom>
          <a:solidFill>
            <a:schemeClr val="tx1"/>
          </a:solidFill>
          <a:ln w="2222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cxnSp>
        <p:nvCxnSpPr>
          <p:cNvPr id="43" name="AutoShape 44"/>
          <p:cNvCxnSpPr>
            <a:cxnSpLocks noChangeShapeType="1"/>
            <a:stCxn id="42" idx="3"/>
            <a:endCxn id="18" idx="0"/>
          </p:cNvCxnSpPr>
          <p:nvPr/>
        </p:nvCxnSpPr>
        <p:spPr bwMode="auto">
          <a:xfrm flipH="1">
            <a:off x="1797050" y="5337175"/>
            <a:ext cx="508000" cy="6064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AutoShape 45"/>
          <p:cNvCxnSpPr>
            <a:cxnSpLocks noChangeShapeType="1"/>
            <a:stCxn id="42" idx="3"/>
            <a:endCxn id="19" idx="0"/>
          </p:cNvCxnSpPr>
          <p:nvPr/>
        </p:nvCxnSpPr>
        <p:spPr bwMode="auto">
          <a:xfrm flipH="1">
            <a:off x="2163763" y="5337175"/>
            <a:ext cx="141287" cy="6064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AutoShape 46"/>
          <p:cNvCxnSpPr>
            <a:cxnSpLocks noChangeShapeType="1"/>
            <a:stCxn id="42" idx="3"/>
            <a:endCxn id="20" idx="0"/>
          </p:cNvCxnSpPr>
          <p:nvPr/>
        </p:nvCxnSpPr>
        <p:spPr bwMode="auto">
          <a:xfrm>
            <a:off x="2305050" y="5337175"/>
            <a:ext cx="225425" cy="6064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AutoShape 47"/>
          <p:cNvCxnSpPr>
            <a:cxnSpLocks noChangeShapeType="1"/>
            <a:stCxn id="42" idx="3"/>
            <a:endCxn id="21" idx="0"/>
          </p:cNvCxnSpPr>
          <p:nvPr/>
        </p:nvCxnSpPr>
        <p:spPr bwMode="auto">
          <a:xfrm>
            <a:off x="2305050" y="5337175"/>
            <a:ext cx="592138" cy="6064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AutoShape 48"/>
          <p:cNvSpPr>
            <a:spLocks noChangeAspect="1" noChangeArrowheads="1"/>
          </p:cNvSpPr>
          <p:nvPr/>
        </p:nvSpPr>
        <p:spPr bwMode="auto">
          <a:xfrm>
            <a:off x="3581400" y="4725988"/>
            <a:ext cx="603250" cy="600075"/>
          </a:xfrm>
          <a:prstGeom prst="cube">
            <a:avLst>
              <a:gd name="adj" fmla="val 25000"/>
            </a:avLst>
          </a:prstGeom>
          <a:solidFill>
            <a:schemeClr val="tx1"/>
          </a:solidFill>
          <a:ln w="2222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cxnSp>
        <p:nvCxnSpPr>
          <p:cNvPr id="48" name="AutoShape 49"/>
          <p:cNvCxnSpPr>
            <a:cxnSpLocks noChangeShapeType="1"/>
            <a:stCxn id="47" idx="3"/>
            <a:endCxn id="14" idx="0"/>
          </p:cNvCxnSpPr>
          <p:nvPr/>
        </p:nvCxnSpPr>
        <p:spPr bwMode="auto">
          <a:xfrm flipH="1">
            <a:off x="3265488" y="5337175"/>
            <a:ext cx="542925" cy="6064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AutoShape 50"/>
          <p:cNvCxnSpPr>
            <a:cxnSpLocks noChangeShapeType="1"/>
            <a:stCxn id="47" idx="3"/>
            <a:endCxn id="15" idx="0"/>
          </p:cNvCxnSpPr>
          <p:nvPr/>
        </p:nvCxnSpPr>
        <p:spPr bwMode="auto">
          <a:xfrm flipH="1">
            <a:off x="3632200" y="5337175"/>
            <a:ext cx="176213" cy="6064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AutoShape 51"/>
          <p:cNvCxnSpPr>
            <a:cxnSpLocks noChangeShapeType="1"/>
            <a:stCxn id="47" idx="3"/>
            <a:endCxn id="16" idx="0"/>
          </p:cNvCxnSpPr>
          <p:nvPr/>
        </p:nvCxnSpPr>
        <p:spPr bwMode="auto">
          <a:xfrm>
            <a:off x="3808413" y="5337175"/>
            <a:ext cx="190500" cy="6064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AutoShape 52"/>
          <p:cNvCxnSpPr>
            <a:cxnSpLocks noChangeShapeType="1"/>
            <a:stCxn id="47" idx="3"/>
            <a:endCxn id="17" idx="0"/>
          </p:cNvCxnSpPr>
          <p:nvPr/>
        </p:nvCxnSpPr>
        <p:spPr bwMode="auto">
          <a:xfrm>
            <a:off x="3808413" y="5337175"/>
            <a:ext cx="557212" cy="6064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AutoShape 53"/>
          <p:cNvSpPr>
            <a:spLocks noChangeAspect="1" noChangeArrowheads="1"/>
          </p:cNvSpPr>
          <p:nvPr/>
        </p:nvSpPr>
        <p:spPr bwMode="auto">
          <a:xfrm>
            <a:off x="5035550" y="4725988"/>
            <a:ext cx="603250" cy="600075"/>
          </a:xfrm>
          <a:prstGeom prst="cube">
            <a:avLst>
              <a:gd name="adj" fmla="val 25000"/>
            </a:avLst>
          </a:prstGeom>
          <a:solidFill>
            <a:schemeClr val="tx1"/>
          </a:solidFill>
          <a:ln w="2222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cxnSp>
        <p:nvCxnSpPr>
          <p:cNvPr id="53" name="AutoShape 54"/>
          <p:cNvCxnSpPr>
            <a:cxnSpLocks noChangeShapeType="1"/>
            <a:stCxn id="52" idx="3"/>
            <a:endCxn id="22" idx="0"/>
          </p:cNvCxnSpPr>
          <p:nvPr/>
        </p:nvCxnSpPr>
        <p:spPr bwMode="auto">
          <a:xfrm flipH="1">
            <a:off x="4733925" y="5337175"/>
            <a:ext cx="528638" cy="6064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AutoShape 55"/>
          <p:cNvCxnSpPr>
            <a:cxnSpLocks noChangeShapeType="1"/>
            <a:stCxn id="52" idx="3"/>
            <a:endCxn id="23" idx="0"/>
          </p:cNvCxnSpPr>
          <p:nvPr/>
        </p:nvCxnSpPr>
        <p:spPr bwMode="auto">
          <a:xfrm flipH="1">
            <a:off x="5100638" y="5337175"/>
            <a:ext cx="161925" cy="6064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AutoShape 56"/>
          <p:cNvCxnSpPr>
            <a:cxnSpLocks noChangeShapeType="1"/>
            <a:stCxn id="52" idx="3"/>
            <a:endCxn id="24" idx="0"/>
          </p:cNvCxnSpPr>
          <p:nvPr/>
        </p:nvCxnSpPr>
        <p:spPr bwMode="auto">
          <a:xfrm>
            <a:off x="5262563" y="5337175"/>
            <a:ext cx="204787" cy="6064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AutoShape 57"/>
          <p:cNvCxnSpPr>
            <a:cxnSpLocks noChangeShapeType="1"/>
            <a:stCxn id="52" idx="3"/>
            <a:endCxn id="25" idx="0"/>
          </p:cNvCxnSpPr>
          <p:nvPr/>
        </p:nvCxnSpPr>
        <p:spPr bwMode="auto">
          <a:xfrm>
            <a:off x="5262563" y="5337175"/>
            <a:ext cx="571500" cy="6064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" name="AutoShape 58"/>
          <p:cNvSpPr>
            <a:spLocks noChangeAspect="1" noChangeArrowheads="1"/>
          </p:cNvSpPr>
          <p:nvPr/>
        </p:nvSpPr>
        <p:spPr bwMode="auto">
          <a:xfrm>
            <a:off x="6529388" y="4725988"/>
            <a:ext cx="603250" cy="600075"/>
          </a:xfrm>
          <a:prstGeom prst="cube">
            <a:avLst>
              <a:gd name="adj" fmla="val 25000"/>
            </a:avLst>
          </a:prstGeom>
          <a:solidFill>
            <a:schemeClr val="tx1"/>
          </a:solidFill>
          <a:ln w="2222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cxnSp>
        <p:nvCxnSpPr>
          <p:cNvPr id="58" name="AutoShape 59"/>
          <p:cNvCxnSpPr>
            <a:cxnSpLocks noChangeShapeType="1"/>
            <a:stCxn id="57" idx="3"/>
            <a:endCxn id="30" idx="0"/>
          </p:cNvCxnSpPr>
          <p:nvPr/>
        </p:nvCxnSpPr>
        <p:spPr bwMode="auto">
          <a:xfrm flipH="1">
            <a:off x="6202363" y="5337175"/>
            <a:ext cx="554037" cy="6064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AutoShape 60"/>
          <p:cNvCxnSpPr>
            <a:cxnSpLocks noChangeShapeType="1"/>
            <a:stCxn id="57" idx="3"/>
            <a:endCxn id="31" idx="0"/>
          </p:cNvCxnSpPr>
          <p:nvPr/>
        </p:nvCxnSpPr>
        <p:spPr bwMode="auto">
          <a:xfrm flipH="1">
            <a:off x="6569075" y="5337175"/>
            <a:ext cx="187325" cy="6064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AutoShape 61"/>
          <p:cNvCxnSpPr>
            <a:cxnSpLocks noChangeShapeType="1"/>
            <a:stCxn id="57" idx="3"/>
            <a:endCxn id="32" idx="0"/>
          </p:cNvCxnSpPr>
          <p:nvPr/>
        </p:nvCxnSpPr>
        <p:spPr bwMode="auto">
          <a:xfrm>
            <a:off x="6756400" y="5337175"/>
            <a:ext cx="179388" cy="6064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AutoShape 62"/>
          <p:cNvCxnSpPr>
            <a:cxnSpLocks noChangeShapeType="1"/>
            <a:stCxn id="57" idx="3"/>
            <a:endCxn id="33" idx="0"/>
          </p:cNvCxnSpPr>
          <p:nvPr/>
        </p:nvCxnSpPr>
        <p:spPr bwMode="auto">
          <a:xfrm>
            <a:off x="6756400" y="5337175"/>
            <a:ext cx="546100" cy="6064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AutoShape 63"/>
          <p:cNvSpPr>
            <a:spLocks noChangeAspect="1" noChangeArrowheads="1"/>
          </p:cNvSpPr>
          <p:nvPr/>
        </p:nvSpPr>
        <p:spPr bwMode="auto">
          <a:xfrm>
            <a:off x="7993063" y="4725988"/>
            <a:ext cx="603250" cy="600075"/>
          </a:xfrm>
          <a:prstGeom prst="cube">
            <a:avLst>
              <a:gd name="adj" fmla="val 25000"/>
            </a:avLst>
          </a:prstGeom>
          <a:solidFill>
            <a:schemeClr val="tx1"/>
          </a:solidFill>
          <a:ln w="2222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cxnSp>
        <p:nvCxnSpPr>
          <p:cNvPr id="63" name="AutoShape 64"/>
          <p:cNvCxnSpPr>
            <a:cxnSpLocks noChangeShapeType="1"/>
            <a:stCxn id="62" idx="3"/>
            <a:endCxn id="26" idx="0"/>
          </p:cNvCxnSpPr>
          <p:nvPr/>
        </p:nvCxnSpPr>
        <p:spPr bwMode="auto">
          <a:xfrm flipH="1">
            <a:off x="7670800" y="5337175"/>
            <a:ext cx="549275" cy="6064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AutoShape 65"/>
          <p:cNvCxnSpPr>
            <a:cxnSpLocks noChangeShapeType="1"/>
            <a:stCxn id="62" idx="3"/>
            <a:endCxn id="27" idx="0"/>
          </p:cNvCxnSpPr>
          <p:nvPr/>
        </p:nvCxnSpPr>
        <p:spPr bwMode="auto">
          <a:xfrm flipH="1">
            <a:off x="8037513" y="5337175"/>
            <a:ext cx="182562" cy="6064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AutoShape 66"/>
          <p:cNvCxnSpPr>
            <a:cxnSpLocks noChangeShapeType="1"/>
            <a:stCxn id="62" idx="3"/>
            <a:endCxn id="28" idx="0"/>
          </p:cNvCxnSpPr>
          <p:nvPr/>
        </p:nvCxnSpPr>
        <p:spPr bwMode="auto">
          <a:xfrm>
            <a:off x="8220075" y="5337175"/>
            <a:ext cx="184150" cy="6064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AutoShape 67"/>
          <p:cNvCxnSpPr>
            <a:cxnSpLocks noChangeShapeType="1"/>
            <a:stCxn id="62" idx="3"/>
            <a:endCxn id="29" idx="0"/>
          </p:cNvCxnSpPr>
          <p:nvPr/>
        </p:nvCxnSpPr>
        <p:spPr bwMode="auto">
          <a:xfrm>
            <a:off x="8220075" y="5337175"/>
            <a:ext cx="552450" cy="6064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Rectangle 69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750888"/>
          </a:xfrm>
          <a:noFill/>
          <a:ln/>
        </p:spPr>
        <p:txBody>
          <a:bodyPr>
            <a:noAutofit/>
          </a:bodyPr>
          <a:lstStyle/>
          <a:p>
            <a:r>
              <a:rPr lang="en-US" altLang="ko-KR" b="1" dirty="0">
                <a:latin typeface="+mn-lt"/>
                <a:ea typeface="굴림" pitchFamily="34" charset="-127"/>
              </a:rPr>
              <a:t>Example 4x3x2</a:t>
            </a:r>
            <a:endParaRPr lang="ru-RU" altLang="ru-RU" b="1" dirty="0">
              <a:latin typeface="+mn-lt"/>
            </a:endParaRPr>
          </a:p>
        </p:txBody>
      </p:sp>
      <p:sp>
        <p:nvSpPr>
          <p:cNvPr id="68" name="Text Box 70"/>
          <p:cNvSpPr txBox="1">
            <a:spLocks noChangeArrowheads="1"/>
          </p:cNvSpPr>
          <p:nvPr/>
        </p:nvSpPr>
        <p:spPr bwMode="auto">
          <a:xfrm>
            <a:off x="1017588" y="1263650"/>
            <a:ext cx="3419475" cy="1079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ko-KR" sz="3200" b="1" dirty="0">
                <a:latin typeface="+mn-lt"/>
                <a:ea typeface="굴림" pitchFamily="34" charset="-127"/>
              </a:rPr>
              <a:t>User’s storage</a:t>
            </a:r>
            <a:br>
              <a:rPr lang="en-US" altLang="ko-KR" sz="3200" b="1" dirty="0">
                <a:latin typeface="+mn-lt"/>
                <a:ea typeface="굴림" pitchFamily="34" charset="-127"/>
              </a:rPr>
            </a:br>
            <a:r>
              <a:rPr lang="en-US" altLang="ko-KR" sz="3200" b="1" dirty="0">
                <a:latin typeface="+mn-lt"/>
                <a:ea typeface="굴림" pitchFamily="34" charset="-127"/>
              </a:rPr>
              <a:t>14 KEKs</a:t>
            </a:r>
            <a:endParaRPr lang="ru-RU" altLang="ru-RU" sz="3200" b="1" dirty="0">
              <a:latin typeface="+mn-lt"/>
            </a:endParaRPr>
          </a:p>
        </p:txBody>
      </p:sp>
      <p:sp>
        <p:nvSpPr>
          <p:cNvPr id="69" name="Text Box 71"/>
          <p:cNvSpPr txBox="1">
            <a:spLocks noChangeArrowheads="1"/>
          </p:cNvSpPr>
          <p:nvPr/>
        </p:nvSpPr>
        <p:spPr bwMode="auto">
          <a:xfrm>
            <a:off x="5743575" y="1223963"/>
            <a:ext cx="3419475" cy="1079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ko-KR" sz="3200" b="1" dirty="0">
                <a:latin typeface="+mn-lt"/>
                <a:ea typeface="굴림" pitchFamily="34" charset="-127"/>
              </a:rPr>
              <a:t>Coverage</a:t>
            </a:r>
            <a:br>
              <a:rPr lang="en-US" altLang="ko-KR" sz="3200" b="1" dirty="0">
                <a:latin typeface="+mn-lt"/>
                <a:ea typeface="굴림" pitchFamily="34" charset="-127"/>
              </a:rPr>
            </a:br>
            <a:r>
              <a:rPr lang="en-US" altLang="ko-KR" sz="3200" b="1" dirty="0">
                <a:latin typeface="+mn-lt"/>
                <a:ea typeface="굴림" pitchFamily="34" charset="-127"/>
              </a:rPr>
              <a:t>5 KEKs</a:t>
            </a:r>
            <a:endParaRPr lang="ru-RU" altLang="ru-RU" sz="3200" b="1" dirty="0">
              <a:latin typeface="+mn-lt"/>
            </a:endParaRPr>
          </a:p>
        </p:txBody>
      </p:sp>
      <p:sp>
        <p:nvSpPr>
          <p:cNvPr id="71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0" y="6520259"/>
            <a:ext cx="9144000" cy="36512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Alexey Urivskiy                                                                                                            ACCT'2014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73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3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4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spect="1" noChangeArrowheads="1"/>
          </p:cNvSpPr>
          <p:nvPr/>
        </p:nvSpPr>
        <p:spPr bwMode="auto">
          <a:xfrm>
            <a:off x="4138613" y="1077913"/>
            <a:ext cx="1198562" cy="1193800"/>
          </a:xfrm>
          <a:prstGeom prst="cube">
            <a:avLst>
              <a:gd name="adj" fmla="val 25000"/>
            </a:avLst>
          </a:prstGeom>
          <a:solidFill>
            <a:schemeClr val="tx1"/>
          </a:solidFill>
          <a:ln w="2222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cxnSp>
        <p:nvCxnSpPr>
          <p:cNvPr id="3" name="AutoShape 3"/>
          <p:cNvCxnSpPr>
            <a:cxnSpLocks noChangeShapeType="1"/>
            <a:stCxn id="2" idx="3"/>
            <a:endCxn id="33" idx="0"/>
          </p:cNvCxnSpPr>
          <p:nvPr/>
        </p:nvCxnSpPr>
        <p:spPr bwMode="auto">
          <a:xfrm flipH="1">
            <a:off x="1506538" y="2282825"/>
            <a:ext cx="3081337" cy="9112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" name="AutoShape 4"/>
          <p:cNvCxnSpPr>
            <a:cxnSpLocks noChangeShapeType="1"/>
            <a:stCxn id="2" idx="3"/>
            <a:endCxn id="34" idx="0"/>
          </p:cNvCxnSpPr>
          <p:nvPr/>
        </p:nvCxnSpPr>
        <p:spPr bwMode="auto">
          <a:xfrm>
            <a:off x="4587875" y="2282825"/>
            <a:ext cx="3397250" cy="9112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Oval 5"/>
          <p:cNvSpPr>
            <a:spLocks noChangeAspect="1" noChangeArrowheads="1"/>
          </p:cNvSpPr>
          <p:nvPr/>
        </p:nvSpPr>
        <p:spPr bwMode="auto">
          <a:xfrm>
            <a:off x="161925" y="5954713"/>
            <a:ext cx="331788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6" name="Oval 6"/>
          <p:cNvSpPr>
            <a:spLocks noChangeAspect="1" noChangeArrowheads="1"/>
          </p:cNvSpPr>
          <p:nvPr/>
        </p:nvSpPr>
        <p:spPr bwMode="auto">
          <a:xfrm>
            <a:off x="528638" y="59547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7" name="Oval 7"/>
          <p:cNvSpPr>
            <a:spLocks noChangeAspect="1" noChangeArrowheads="1"/>
          </p:cNvSpPr>
          <p:nvPr/>
        </p:nvSpPr>
        <p:spPr bwMode="auto">
          <a:xfrm>
            <a:off x="895350" y="5954713"/>
            <a:ext cx="331788" cy="331787"/>
          </a:xfrm>
          <a:prstGeom prst="ellipse">
            <a:avLst/>
          </a:prstGeom>
          <a:solidFill>
            <a:srgbClr val="FF0000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8" name="Oval 8"/>
          <p:cNvSpPr>
            <a:spLocks noChangeAspect="1" noChangeArrowheads="1"/>
          </p:cNvSpPr>
          <p:nvPr/>
        </p:nvSpPr>
        <p:spPr bwMode="auto">
          <a:xfrm>
            <a:off x="1262063" y="59547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cxnSp>
        <p:nvCxnSpPr>
          <p:cNvPr id="9" name="AutoShape 10"/>
          <p:cNvCxnSpPr>
            <a:cxnSpLocks noChangeShapeType="1"/>
            <a:stCxn id="33" idx="3"/>
            <a:endCxn id="5" idx="0"/>
          </p:cNvCxnSpPr>
          <p:nvPr/>
        </p:nvCxnSpPr>
        <p:spPr bwMode="auto">
          <a:xfrm flipH="1">
            <a:off x="328613" y="4070350"/>
            <a:ext cx="965200" cy="18732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AutoShape 11"/>
          <p:cNvCxnSpPr>
            <a:cxnSpLocks noChangeShapeType="1"/>
            <a:stCxn id="33" idx="3"/>
            <a:endCxn id="6" idx="0"/>
          </p:cNvCxnSpPr>
          <p:nvPr/>
        </p:nvCxnSpPr>
        <p:spPr bwMode="auto">
          <a:xfrm flipH="1">
            <a:off x="695325" y="4070350"/>
            <a:ext cx="598488" cy="18732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AutoShape 12"/>
          <p:cNvCxnSpPr>
            <a:cxnSpLocks noChangeShapeType="1"/>
            <a:stCxn id="33" idx="3"/>
            <a:endCxn id="7" idx="0"/>
          </p:cNvCxnSpPr>
          <p:nvPr/>
        </p:nvCxnSpPr>
        <p:spPr bwMode="auto">
          <a:xfrm flipH="1">
            <a:off x="1062038" y="4070350"/>
            <a:ext cx="231775" cy="18732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AutoShape 13"/>
          <p:cNvCxnSpPr>
            <a:cxnSpLocks noChangeShapeType="1"/>
            <a:stCxn id="33" idx="3"/>
            <a:endCxn id="8" idx="0"/>
          </p:cNvCxnSpPr>
          <p:nvPr/>
        </p:nvCxnSpPr>
        <p:spPr bwMode="auto">
          <a:xfrm>
            <a:off x="1293813" y="4070350"/>
            <a:ext cx="134937" cy="18732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Oval 14"/>
          <p:cNvSpPr>
            <a:spLocks noChangeAspect="1" noChangeArrowheads="1"/>
          </p:cNvSpPr>
          <p:nvPr/>
        </p:nvSpPr>
        <p:spPr bwMode="auto">
          <a:xfrm>
            <a:off x="3098800" y="5954713"/>
            <a:ext cx="331788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14" name="Oval 15"/>
          <p:cNvSpPr>
            <a:spLocks noChangeAspect="1" noChangeArrowheads="1"/>
          </p:cNvSpPr>
          <p:nvPr/>
        </p:nvSpPr>
        <p:spPr bwMode="auto">
          <a:xfrm>
            <a:off x="3465513" y="59547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15" name="Oval 16"/>
          <p:cNvSpPr>
            <a:spLocks noChangeAspect="1" noChangeArrowheads="1"/>
          </p:cNvSpPr>
          <p:nvPr/>
        </p:nvSpPr>
        <p:spPr bwMode="auto">
          <a:xfrm>
            <a:off x="3832225" y="5954713"/>
            <a:ext cx="331788" cy="331787"/>
          </a:xfrm>
          <a:prstGeom prst="ellipse">
            <a:avLst/>
          </a:prstGeom>
          <a:solidFill>
            <a:srgbClr val="FF0000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16" name="Oval 17"/>
          <p:cNvSpPr>
            <a:spLocks noChangeAspect="1" noChangeArrowheads="1"/>
          </p:cNvSpPr>
          <p:nvPr/>
        </p:nvSpPr>
        <p:spPr bwMode="auto">
          <a:xfrm>
            <a:off x="4198938" y="59547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17" name="Oval 18"/>
          <p:cNvSpPr>
            <a:spLocks noChangeAspect="1" noChangeArrowheads="1"/>
          </p:cNvSpPr>
          <p:nvPr/>
        </p:nvSpPr>
        <p:spPr bwMode="auto">
          <a:xfrm>
            <a:off x="1630363" y="59547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18" name="Oval 19"/>
          <p:cNvSpPr>
            <a:spLocks noChangeAspect="1" noChangeArrowheads="1"/>
          </p:cNvSpPr>
          <p:nvPr/>
        </p:nvSpPr>
        <p:spPr bwMode="auto">
          <a:xfrm>
            <a:off x="1997075" y="5954713"/>
            <a:ext cx="331788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19" name="Oval 20"/>
          <p:cNvSpPr>
            <a:spLocks noChangeAspect="1" noChangeArrowheads="1"/>
          </p:cNvSpPr>
          <p:nvPr/>
        </p:nvSpPr>
        <p:spPr bwMode="auto">
          <a:xfrm>
            <a:off x="2363788" y="59547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20" name="Oval 21"/>
          <p:cNvSpPr>
            <a:spLocks noChangeAspect="1" noChangeArrowheads="1"/>
          </p:cNvSpPr>
          <p:nvPr/>
        </p:nvSpPr>
        <p:spPr bwMode="auto">
          <a:xfrm>
            <a:off x="2730500" y="5954713"/>
            <a:ext cx="331788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21" name="Oval 22"/>
          <p:cNvSpPr>
            <a:spLocks noChangeAspect="1" noChangeArrowheads="1"/>
          </p:cNvSpPr>
          <p:nvPr/>
        </p:nvSpPr>
        <p:spPr bwMode="auto">
          <a:xfrm>
            <a:off x="4567238" y="59547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22" name="Oval 23"/>
          <p:cNvSpPr>
            <a:spLocks noChangeAspect="1" noChangeArrowheads="1"/>
          </p:cNvSpPr>
          <p:nvPr/>
        </p:nvSpPr>
        <p:spPr bwMode="auto">
          <a:xfrm>
            <a:off x="4933950" y="5954713"/>
            <a:ext cx="331788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23" name="Oval 24"/>
          <p:cNvSpPr>
            <a:spLocks noChangeAspect="1" noChangeArrowheads="1"/>
          </p:cNvSpPr>
          <p:nvPr/>
        </p:nvSpPr>
        <p:spPr bwMode="auto">
          <a:xfrm>
            <a:off x="5300663" y="59547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24" name="Oval 25"/>
          <p:cNvSpPr>
            <a:spLocks noChangeAspect="1" noChangeArrowheads="1"/>
          </p:cNvSpPr>
          <p:nvPr/>
        </p:nvSpPr>
        <p:spPr bwMode="auto">
          <a:xfrm>
            <a:off x="5667375" y="5954713"/>
            <a:ext cx="331788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25" name="Oval 26"/>
          <p:cNvSpPr>
            <a:spLocks noChangeAspect="1" noChangeArrowheads="1"/>
          </p:cNvSpPr>
          <p:nvPr/>
        </p:nvSpPr>
        <p:spPr bwMode="auto">
          <a:xfrm>
            <a:off x="7504113" y="59547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26" name="Oval 27"/>
          <p:cNvSpPr>
            <a:spLocks noChangeAspect="1" noChangeArrowheads="1"/>
          </p:cNvSpPr>
          <p:nvPr/>
        </p:nvSpPr>
        <p:spPr bwMode="auto">
          <a:xfrm>
            <a:off x="7870825" y="5954713"/>
            <a:ext cx="331788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27" name="Oval 28"/>
          <p:cNvSpPr>
            <a:spLocks noChangeAspect="1" noChangeArrowheads="1"/>
          </p:cNvSpPr>
          <p:nvPr/>
        </p:nvSpPr>
        <p:spPr bwMode="auto">
          <a:xfrm>
            <a:off x="8237538" y="5954713"/>
            <a:ext cx="331787" cy="331787"/>
          </a:xfrm>
          <a:prstGeom prst="ellipse">
            <a:avLst/>
          </a:prstGeom>
          <a:solidFill>
            <a:srgbClr val="FF0000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28" name="Oval 29"/>
          <p:cNvSpPr>
            <a:spLocks noChangeAspect="1" noChangeArrowheads="1"/>
          </p:cNvSpPr>
          <p:nvPr/>
        </p:nvSpPr>
        <p:spPr bwMode="auto">
          <a:xfrm>
            <a:off x="8605838" y="59547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29" name="Oval 30"/>
          <p:cNvSpPr>
            <a:spLocks noChangeAspect="1" noChangeArrowheads="1"/>
          </p:cNvSpPr>
          <p:nvPr/>
        </p:nvSpPr>
        <p:spPr bwMode="auto">
          <a:xfrm>
            <a:off x="6035675" y="5954713"/>
            <a:ext cx="331788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30" name="Oval 31"/>
          <p:cNvSpPr>
            <a:spLocks noChangeAspect="1" noChangeArrowheads="1"/>
          </p:cNvSpPr>
          <p:nvPr/>
        </p:nvSpPr>
        <p:spPr bwMode="auto">
          <a:xfrm>
            <a:off x="6402388" y="59547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31" name="Oval 32"/>
          <p:cNvSpPr>
            <a:spLocks noChangeAspect="1" noChangeArrowheads="1"/>
          </p:cNvSpPr>
          <p:nvPr/>
        </p:nvSpPr>
        <p:spPr bwMode="auto">
          <a:xfrm>
            <a:off x="6769100" y="5954713"/>
            <a:ext cx="331788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32" name="Oval 33"/>
          <p:cNvSpPr>
            <a:spLocks noChangeAspect="1" noChangeArrowheads="1"/>
          </p:cNvSpPr>
          <p:nvPr/>
        </p:nvSpPr>
        <p:spPr bwMode="auto">
          <a:xfrm>
            <a:off x="7135813" y="59547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33" name="AutoShape 34"/>
          <p:cNvSpPr>
            <a:spLocks noChangeAspect="1" noChangeArrowheads="1"/>
          </p:cNvSpPr>
          <p:nvPr/>
        </p:nvSpPr>
        <p:spPr bwMode="auto">
          <a:xfrm>
            <a:off x="971550" y="3205163"/>
            <a:ext cx="857250" cy="854075"/>
          </a:xfrm>
          <a:prstGeom prst="cube">
            <a:avLst>
              <a:gd name="adj" fmla="val 25000"/>
            </a:avLst>
          </a:prstGeom>
          <a:solidFill>
            <a:schemeClr val="tx1"/>
          </a:solidFill>
          <a:ln w="2222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34" name="AutoShape 38"/>
          <p:cNvSpPr>
            <a:spLocks noChangeAspect="1" noChangeArrowheads="1"/>
          </p:cNvSpPr>
          <p:nvPr/>
        </p:nvSpPr>
        <p:spPr bwMode="auto">
          <a:xfrm>
            <a:off x="7450138" y="3205163"/>
            <a:ext cx="857250" cy="854075"/>
          </a:xfrm>
          <a:prstGeom prst="cube">
            <a:avLst>
              <a:gd name="adj" fmla="val 25000"/>
            </a:avLst>
          </a:prstGeom>
          <a:solidFill>
            <a:schemeClr val="tx1"/>
          </a:solidFill>
          <a:ln w="2222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cxnSp>
        <p:nvCxnSpPr>
          <p:cNvPr id="35" name="AutoShape 43"/>
          <p:cNvCxnSpPr>
            <a:cxnSpLocks noChangeShapeType="1"/>
            <a:stCxn id="33" idx="3"/>
            <a:endCxn id="17" idx="0"/>
          </p:cNvCxnSpPr>
          <p:nvPr/>
        </p:nvCxnSpPr>
        <p:spPr bwMode="auto">
          <a:xfrm>
            <a:off x="1293813" y="4070350"/>
            <a:ext cx="503237" cy="18732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AutoShape 44"/>
          <p:cNvCxnSpPr>
            <a:cxnSpLocks noChangeShapeType="1"/>
            <a:stCxn id="33" idx="3"/>
            <a:endCxn id="18" idx="0"/>
          </p:cNvCxnSpPr>
          <p:nvPr/>
        </p:nvCxnSpPr>
        <p:spPr bwMode="auto">
          <a:xfrm>
            <a:off x="1293813" y="4070350"/>
            <a:ext cx="869950" cy="18732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AutoShape 45"/>
          <p:cNvCxnSpPr>
            <a:cxnSpLocks noChangeShapeType="1"/>
            <a:stCxn id="58" idx="3"/>
            <a:endCxn id="19" idx="0"/>
          </p:cNvCxnSpPr>
          <p:nvPr/>
        </p:nvCxnSpPr>
        <p:spPr bwMode="auto">
          <a:xfrm flipH="1">
            <a:off x="2530475" y="4068763"/>
            <a:ext cx="831850" cy="18748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AutoShape 46"/>
          <p:cNvCxnSpPr>
            <a:cxnSpLocks noChangeShapeType="1"/>
            <a:stCxn id="58" idx="3"/>
            <a:endCxn id="20" idx="0"/>
          </p:cNvCxnSpPr>
          <p:nvPr/>
        </p:nvCxnSpPr>
        <p:spPr bwMode="auto">
          <a:xfrm flipH="1">
            <a:off x="2897188" y="4068763"/>
            <a:ext cx="465137" cy="18748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AutoShape 48"/>
          <p:cNvCxnSpPr>
            <a:cxnSpLocks noChangeShapeType="1"/>
            <a:stCxn id="58" idx="3"/>
            <a:endCxn id="13" idx="0"/>
          </p:cNvCxnSpPr>
          <p:nvPr/>
        </p:nvCxnSpPr>
        <p:spPr bwMode="auto">
          <a:xfrm flipH="1">
            <a:off x="3265488" y="4068763"/>
            <a:ext cx="96837" cy="18748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AutoShape 49"/>
          <p:cNvCxnSpPr>
            <a:cxnSpLocks noChangeShapeType="1"/>
            <a:stCxn id="58" idx="3"/>
            <a:endCxn id="14" idx="0"/>
          </p:cNvCxnSpPr>
          <p:nvPr/>
        </p:nvCxnSpPr>
        <p:spPr bwMode="auto">
          <a:xfrm>
            <a:off x="3362325" y="4068763"/>
            <a:ext cx="269875" cy="18748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AutoShape 50"/>
          <p:cNvCxnSpPr>
            <a:cxnSpLocks noChangeShapeType="1"/>
            <a:stCxn id="58" idx="3"/>
            <a:endCxn id="15" idx="0"/>
          </p:cNvCxnSpPr>
          <p:nvPr/>
        </p:nvCxnSpPr>
        <p:spPr bwMode="auto">
          <a:xfrm>
            <a:off x="3362325" y="4068763"/>
            <a:ext cx="636588" cy="18748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AutoShape 51"/>
          <p:cNvCxnSpPr>
            <a:cxnSpLocks noChangeShapeType="1"/>
            <a:stCxn id="58" idx="3"/>
            <a:endCxn id="16" idx="0"/>
          </p:cNvCxnSpPr>
          <p:nvPr/>
        </p:nvCxnSpPr>
        <p:spPr bwMode="auto">
          <a:xfrm>
            <a:off x="3362325" y="4068763"/>
            <a:ext cx="1003300" cy="18748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AutoShape 53"/>
          <p:cNvCxnSpPr>
            <a:cxnSpLocks noChangeShapeType="1"/>
            <a:stCxn id="59" idx="3"/>
            <a:endCxn id="21" idx="0"/>
          </p:cNvCxnSpPr>
          <p:nvPr/>
        </p:nvCxnSpPr>
        <p:spPr bwMode="auto">
          <a:xfrm flipH="1">
            <a:off x="4733925" y="4070350"/>
            <a:ext cx="833438" cy="18732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AutoShape 54"/>
          <p:cNvCxnSpPr>
            <a:cxnSpLocks noChangeShapeType="1"/>
            <a:stCxn id="59" idx="3"/>
            <a:endCxn id="22" idx="0"/>
          </p:cNvCxnSpPr>
          <p:nvPr/>
        </p:nvCxnSpPr>
        <p:spPr bwMode="auto">
          <a:xfrm flipH="1">
            <a:off x="5100638" y="4070350"/>
            <a:ext cx="466725" cy="18732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AutoShape 55"/>
          <p:cNvCxnSpPr>
            <a:cxnSpLocks noChangeShapeType="1"/>
            <a:stCxn id="59" idx="3"/>
            <a:endCxn id="23" idx="0"/>
          </p:cNvCxnSpPr>
          <p:nvPr/>
        </p:nvCxnSpPr>
        <p:spPr bwMode="auto">
          <a:xfrm flipH="1">
            <a:off x="5467350" y="4070350"/>
            <a:ext cx="100013" cy="18732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AutoShape 56"/>
          <p:cNvCxnSpPr>
            <a:cxnSpLocks noChangeShapeType="1"/>
            <a:stCxn id="59" idx="3"/>
            <a:endCxn id="24" idx="0"/>
          </p:cNvCxnSpPr>
          <p:nvPr/>
        </p:nvCxnSpPr>
        <p:spPr bwMode="auto">
          <a:xfrm>
            <a:off x="5567363" y="4070350"/>
            <a:ext cx="266700" cy="18732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AutoShape 58"/>
          <p:cNvCxnSpPr>
            <a:cxnSpLocks noChangeShapeType="1"/>
            <a:stCxn id="59" idx="3"/>
            <a:endCxn id="29" idx="0"/>
          </p:cNvCxnSpPr>
          <p:nvPr/>
        </p:nvCxnSpPr>
        <p:spPr bwMode="auto">
          <a:xfrm>
            <a:off x="5567363" y="4070350"/>
            <a:ext cx="635000" cy="18732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AutoShape 59"/>
          <p:cNvCxnSpPr>
            <a:cxnSpLocks noChangeShapeType="1"/>
            <a:stCxn id="59" idx="3"/>
            <a:endCxn id="30" idx="0"/>
          </p:cNvCxnSpPr>
          <p:nvPr/>
        </p:nvCxnSpPr>
        <p:spPr bwMode="auto">
          <a:xfrm>
            <a:off x="5567363" y="4070350"/>
            <a:ext cx="1001712" cy="18732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AutoShape 60"/>
          <p:cNvCxnSpPr>
            <a:cxnSpLocks noChangeShapeType="1"/>
            <a:stCxn id="34" idx="3"/>
            <a:endCxn id="31" idx="0"/>
          </p:cNvCxnSpPr>
          <p:nvPr/>
        </p:nvCxnSpPr>
        <p:spPr bwMode="auto">
          <a:xfrm flipH="1">
            <a:off x="6935788" y="4070350"/>
            <a:ext cx="836612" cy="18732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AutoShape 61"/>
          <p:cNvCxnSpPr>
            <a:cxnSpLocks noChangeShapeType="1"/>
            <a:stCxn id="34" idx="3"/>
            <a:endCxn id="32" idx="0"/>
          </p:cNvCxnSpPr>
          <p:nvPr/>
        </p:nvCxnSpPr>
        <p:spPr bwMode="auto">
          <a:xfrm flipH="1">
            <a:off x="7302500" y="4070350"/>
            <a:ext cx="469900" cy="18732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AutoShape 63"/>
          <p:cNvCxnSpPr>
            <a:cxnSpLocks noChangeShapeType="1"/>
            <a:stCxn id="34" idx="3"/>
            <a:endCxn id="25" idx="0"/>
          </p:cNvCxnSpPr>
          <p:nvPr/>
        </p:nvCxnSpPr>
        <p:spPr bwMode="auto">
          <a:xfrm flipH="1">
            <a:off x="7670800" y="4070350"/>
            <a:ext cx="101600" cy="18732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AutoShape 64"/>
          <p:cNvCxnSpPr>
            <a:cxnSpLocks noChangeShapeType="1"/>
            <a:stCxn id="34" idx="3"/>
            <a:endCxn id="26" idx="0"/>
          </p:cNvCxnSpPr>
          <p:nvPr/>
        </p:nvCxnSpPr>
        <p:spPr bwMode="auto">
          <a:xfrm>
            <a:off x="7772400" y="4070350"/>
            <a:ext cx="265113" cy="18732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AutoShape 65"/>
          <p:cNvCxnSpPr>
            <a:cxnSpLocks noChangeShapeType="1"/>
            <a:stCxn id="34" idx="3"/>
            <a:endCxn id="27" idx="0"/>
          </p:cNvCxnSpPr>
          <p:nvPr/>
        </p:nvCxnSpPr>
        <p:spPr bwMode="auto">
          <a:xfrm>
            <a:off x="7772400" y="4070350"/>
            <a:ext cx="631825" cy="18732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AutoShape 66"/>
          <p:cNvCxnSpPr>
            <a:cxnSpLocks noChangeShapeType="1"/>
            <a:stCxn id="34" idx="3"/>
            <a:endCxn id="28" idx="0"/>
          </p:cNvCxnSpPr>
          <p:nvPr/>
        </p:nvCxnSpPr>
        <p:spPr bwMode="auto">
          <a:xfrm>
            <a:off x="7772400" y="4070350"/>
            <a:ext cx="1000125" cy="18732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Rectangle 67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750888"/>
          </a:xfrm>
          <a:noFill/>
          <a:ln/>
        </p:spPr>
        <p:txBody>
          <a:bodyPr>
            <a:noAutofit/>
          </a:bodyPr>
          <a:lstStyle/>
          <a:p>
            <a:r>
              <a:rPr lang="en-US" altLang="ko-KR" b="1" dirty="0">
                <a:ea typeface="굴림" pitchFamily="34" charset="-127"/>
              </a:rPr>
              <a:t>Example </a:t>
            </a:r>
            <a:r>
              <a:rPr lang="ru-RU" altLang="ru-RU" b="1" dirty="0"/>
              <a:t>6</a:t>
            </a:r>
            <a:r>
              <a:rPr lang="en-US" altLang="ko-KR" b="1" dirty="0">
                <a:ea typeface="굴림" pitchFamily="34" charset="-127"/>
              </a:rPr>
              <a:t>x</a:t>
            </a:r>
            <a:r>
              <a:rPr lang="ru-RU" altLang="ru-RU" b="1" dirty="0"/>
              <a:t>4</a:t>
            </a:r>
          </a:p>
        </p:txBody>
      </p:sp>
      <p:sp>
        <p:nvSpPr>
          <p:cNvPr id="56" name="Text Box 68"/>
          <p:cNvSpPr txBox="1">
            <a:spLocks noChangeArrowheads="1"/>
          </p:cNvSpPr>
          <p:nvPr/>
        </p:nvSpPr>
        <p:spPr bwMode="auto">
          <a:xfrm>
            <a:off x="1017588" y="1263650"/>
            <a:ext cx="3419475" cy="1079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ko-KR" sz="3200" b="1" dirty="0">
                <a:latin typeface="+mn-lt"/>
                <a:ea typeface="굴림" pitchFamily="34" charset="-127"/>
              </a:rPr>
              <a:t>User’s storage</a:t>
            </a:r>
            <a:br>
              <a:rPr lang="en-US" altLang="ko-KR" sz="3200" b="1" dirty="0">
                <a:latin typeface="+mn-lt"/>
                <a:ea typeface="굴림" pitchFamily="34" charset="-127"/>
              </a:rPr>
            </a:br>
            <a:r>
              <a:rPr lang="ru-RU" altLang="ru-RU" sz="3200" b="1" dirty="0">
                <a:latin typeface="+mn-lt"/>
              </a:rPr>
              <a:t>47</a:t>
            </a:r>
            <a:r>
              <a:rPr lang="en-US" altLang="ko-KR" sz="3200" b="1" dirty="0">
                <a:latin typeface="+mn-lt"/>
                <a:ea typeface="굴림" pitchFamily="34" charset="-127"/>
              </a:rPr>
              <a:t> KEKs</a:t>
            </a:r>
            <a:endParaRPr lang="ru-RU" altLang="ru-RU" sz="3200" b="1" dirty="0">
              <a:latin typeface="+mn-lt"/>
            </a:endParaRPr>
          </a:p>
        </p:txBody>
      </p:sp>
      <p:sp>
        <p:nvSpPr>
          <p:cNvPr id="57" name="Text Box 69"/>
          <p:cNvSpPr txBox="1">
            <a:spLocks noChangeArrowheads="1"/>
          </p:cNvSpPr>
          <p:nvPr/>
        </p:nvSpPr>
        <p:spPr bwMode="auto">
          <a:xfrm>
            <a:off x="5743575" y="1223963"/>
            <a:ext cx="3419475" cy="1079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ko-KR" sz="3200" b="1" dirty="0">
                <a:latin typeface="Calibri" panose="020F0502020204030204" pitchFamily="34" charset="0"/>
                <a:ea typeface="굴림" pitchFamily="34" charset="-127"/>
              </a:rPr>
              <a:t>Coverage</a:t>
            </a:r>
            <a:br>
              <a:rPr lang="en-US" altLang="ko-KR" sz="3200" b="1" dirty="0">
                <a:latin typeface="Calibri" panose="020F0502020204030204" pitchFamily="34" charset="0"/>
                <a:ea typeface="굴림" pitchFamily="34" charset="-127"/>
              </a:rPr>
            </a:br>
            <a:r>
              <a:rPr lang="ru-RU" altLang="ru-RU" sz="3200" b="1" dirty="0">
                <a:latin typeface="Calibri" panose="020F0502020204030204" pitchFamily="34" charset="0"/>
              </a:rPr>
              <a:t>4</a:t>
            </a:r>
            <a:r>
              <a:rPr lang="en-US" altLang="ko-KR" sz="3200" b="1" dirty="0">
                <a:latin typeface="Calibri" panose="020F0502020204030204" pitchFamily="34" charset="0"/>
                <a:ea typeface="굴림" pitchFamily="34" charset="-127"/>
              </a:rPr>
              <a:t> KEKs</a:t>
            </a:r>
            <a:endParaRPr lang="ru-RU" altLang="ru-RU" sz="3200" b="1" dirty="0">
              <a:latin typeface="Calibri" panose="020F0502020204030204" pitchFamily="34" charset="0"/>
            </a:endParaRPr>
          </a:p>
        </p:txBody>
      </p:sp>
      <p:sp>
        <p:nvSpPr>
          <p:cNvPr id="58" name="AutoShape 70"/>
          <p:cNvSpPr>
            <a:spLocks noChangeAspect="1" noChangeArrowheads="1"/>
          </p:cNvSpPr>
          <p:nvPr/>
        </p:nvSpPr>
        <p:spPr bwMode="auto">
          <a:xfrm>
            <a:off x="3040063" y="3203575"/>
            <a:ext cx="857250" cy="854075"/>
          </a:xfrm>
          <a:prstGeom prst="cube">
            <a:avLst>
              <a:gd name="adj" fmla="val 25000"/>
            </a:avLst>
          </a:prstGeom>
          <a:solidFill>
            <a:schemeClr val="tx1"/>
          </a:solidFill>
          <a:ln w="2222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59" name="AutoShape 71"/>
          <p:cNvSpPr>
            <a:spLocks noChangeAspect="1" noChangeArrowheads="1"/>
          </p:cNvSpPr>
          <p:nvPr/>
        </p:nvSpPr>
        <p:spPr bwMode="auto">
          <a:xfrm>
            <a:off x="5245100" y="3205163"/>
            <a:ext cx="857250" cy="854075"/>
          </a:xfrm>
          <a:prstGeom prst="cube">
            <a:avLst>
              <a:gd name="adj" fmla="val 25000"/>
            </a:avLst>
          </a:prstGeom>
          <a:solidFill>
            <a:schemeClr val="tx1"/>
          </a:solidFill>
          <a:ln w="2222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cxnSp>
        <p:nvCxnSpPr>
          <p:cNvPr id="60" name="AutoShape 72"/>
          <p:cNvCxnSpPr>
            <a:cxnSpLocks noChangeShapeType="1"/>
            <a:stCxn id="2" idx="3"/>
            <a:endCxn id="58" idx="0"/>
          </p:cNvCxnSpPr>
          <p:nvPr/>
        </p:nvCxnSpPr>
        <p:spPr bwMode="auto">
          <a:xfrm flipH="1">
            <a:off x="3575050" y="2282825"/>
            <a:ext cx="1012825" cy="90963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AutoShape 73"/>
          <p:cNvCxnSpPr>
            <a:cxnSpLocks noChangeShapeType="1"/>
            <a:stCxn id="2" idx="3"/>
            <a:endCxn id="59" idx="0"/>
          </p:cNvCxnSpPr>
          <p:nvPr/>
        </p:nvCxnSpPr>
        <p:spPr bwMode="auto">
          <a:xfrm>
            <a:off x="4587875" y="2282825"/>
            <a:ext cx="1192213" cy="9112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0" y="6520259"/>
            <a:ext cx="9144000" cy="36512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Alexey Urivskiy                                                                                                            ACCT'2014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483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4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4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5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spect="1" noChangeArrowheads="1"/>
          </p:cNvSpPr>
          <p:nvPr/>
        </p:nvSpPr>
        <p:spPr bwMode="auto">
          <a:xfrm>
            <a:off x="4257675" y="1077913"/>
            <a:ext cx="1377950" cy="1373187"/>
          </a:xfrm>
          <a:prstGeom prst="cube">
            <a:avLst>
              <a:gd name="adj" fmla="val 25000"/>
            </a:avLst>
          </a:prstGeom>
          <a:solidFill>
            <a:schemeClr val="tx1"/>
          </a:solidFill>
          <a:ln w="2222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cxnSp>
        <p:nvCxnSpPr>
          <p:cNvPr id="3" name="AutoShape 3"/>
          <p:cNvCxnSpPr>
            <a:cxnSpLocks noChangeShapeType="1"/>
            <a:stCxn id="2" idx="3"/>
            <a:endCxn id="33" idx="0"/>
          </p:cNvCxnSpPr>
          <p:nvPr/>
        </p:nvCxnSpPr>
        <p:spPr bwMode="auto">
          <a:xfrm flipH="1">
            <a:off x="1827213" y="2462213"/>
            <a:ext cx="2947987" cy="7318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" name="AutoShape 4"/>
          <p:cNvCxnSpPr>
            <a:cxnSpLocks noChangeShapeType="1"/>
            <a:stCxn id="2" idx="3"/>
            <a:endCxn id="34" idx="0"/>
          </p:cNvCxnSpPr>
          <p:nvPr/>
        </p:nvCxnSpPr>
        <p:spPr bwMode="auto">
          <a:xfrm>
            <a:off x="4775200" y="2462213"/>
            <a:ext cx="2947988" cy="7318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Oval 5"/>
          <p:cNvSpPr>
            <a:spLocks noChangeAspect="1" noChangeArrowheads="1"/>
          </p:cNvSpPr>
          <p:nvPr/>
        </p:nvSpPr>
        <p:spPr bwMode="auto">
          <a:xfrm>
            <a:off x="161925" y="5954713"/>
            <a:ext cx="331788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6" name="Oval 6"/>
          <p:cNvSpPr>
            <a:spLocks noChangeAspect="1" noChangeArrowheads="1"/>
          </p:cNvSpPr>
          <p:nvPr/>
        </p:nvSpPr>
        <p:spPr bwMode="auto">
          <a:xfrm>
            <a:off x="528638" y="59547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7" name="Oval 7"/>
          <p:cNvSpPr>
            <a:spLocks noChangeAspect="1" noChangeArrowheads="1"/>
          </p:cNvSpPr>
          <p:nvPr/>
        </p:nvSpPr>
        <p:spPr bwMode="auto">
          <a:xfrm>
            <a:off x="895350" y="5954713"/>
            <a:ext cx="331788" cy="331787"/>
          </a:xfrm>
          <a:prstGeom prst="ellipse">
            <a:avLst/>
          </a:prstGeom>
          <a:solidFill>
            <a:srgbClr val="FF0000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8" name="Oval 8"/>
          <p:cNvSpPr>
            <a:spLocks noChangeAspect="1" noChangeArrowheads="1"/>
          </p:cNvSpPr>
          <p:nvPr/>
        </p:nvSpPr>
        <p:spPr bwMode="auto">
          <a:xfrm>
            <a:off x="1262063" y="59547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cxnSp>
        <p:nvCxnSpPr>
          <p:cNvPr id="9" name="AutoShape 9"/>
          <p:cNvCxnSpPr>
            <a:cxnSpLocks noChangeShapeType="1"/>
            <a:stCxn id="33" idx="3"/>
            <a:endCxn id="5" idx="0"/>
          </p:cNvCxnSpPr>
          <p:nvPr/>
        </p:nvCxnSpPr>
        <p:spPr bwMode="auto">
          <a:xfrm flipH="1">
            <a:off x="328613" y="4291013"/>
            <a:ext cx="1228725" cy="165258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AutoShape 10"/>
          <p:cNvCxnSpPr>
            <a:cxnSpLocks noChangeShapeType="1"/>
            <a:stCxn id="33" idx="3"/>
            <a:endCxn id="6" idx="0"/>
          </p:cNvCxnSpPr>
          <p:nvPr/>
        </p:nvCxnSpPr>
        <p:spPr bwMode="auto">
          <a:xfrm flipH="1">
            <a:off x="695325" y="4291013"/>
            <a:ext cx="862013" cy="165258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AutoShape 11"/>
          <p:cNvCxnSpPr>
            <a:cxnSpLocks noChangeShapeType="1"/>
            <a:stCxn id="33" idx="3"/>
            <a:endCxn id="7" idx="0"/>
          </p:cNvCxnSpPr>
          <p:nvPr/>
        </p:nvCxnSpPr>
        <p:spPr bwMode="auto">
          <a:xfrm flipH="1">
            <a:off x="1062038" y="4291013"/>
            <a:ext cx="495300" cy="165258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AutoShape 12"/>
          <p:cNvCxnSpPr>
            <a:cxnSpLocks noChangeShapeType="1"/>
            <a:stCxn id="33" idx="3"/>
            <a:endCxn id="8" idx="0"/>
          </p:cNvCxnSpPr>
          <p:nvPr/>
        </p:nvCxnSpPr>
        <p:spPr bwMode="auto">
          <a:xfrm flipH="1">
            <a:off x="1428750" y="4291013"/>
            <a:ext cx="128588" cy="165258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Oval 13"/>
          <p:cNvSpPr>
            <a:spLocks noChangeAspect="1" noChangeArrowheads="1"/>
          </p:cNvSpPr>
          <p:nvPr/>
        </p:nvSpPr>
        <p:spPr bwMode="auto">
          <a:xfrm>
            <a:off x="3098800" y="5954713"/>
            <a:ext cx="331788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14" name="Oval 14"/>
          <p:cNvSpPr>
            <a:spLocks noChangeAspect="1" noChangeArrowheads="1"/>
          </p:cNvSpPr>
          <p:nvPr/>
        </p:nvSpPr>
        <p:spPr bwMode="auto">
          <a:xfrm>
            <a:off x="3465513" y="59547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15" name="Oval 15"/>
          <p:cNvSpPr>
            <a:spLocks noChangeAspect="1" noChangeArrowheads="1"/>
          </p:cNvSpPr>
          <p:nvPr/>
        </p:nvSpPr>
        <p:spPr bwMode="auto">
          <a:xfrm>
            <a:off x="3832225" y="5954713"/>
            <a:ext cx="331788" cy="331787"/>
          </a:xfrm>
          <a:prstGeom prst="ellipse">
            <a:avLst/>
          </a:prstGeom>
          <a:solidFill>
            <a:srgbClr val="FF0000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16" name="Oval 16"/>
          <p:cNvSpPr>
            <a:spLocks noChangeAspect="1" noChangeArrowheads="1"/>
          </p:cNvSpPr>
          <p:nvPr/>
        </p:nvSpPr>
        <p:spPr bwMode="auto">
          <a:xfrm>
            <a:off x="4198938" y="59547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17" name="Oval 17"/>
          <p:cNvSpPr>
            <a:spLocks noChangeAspect="1" noChangeArrowheads="1"/>
          </p:cNvSpPr>
          <p:nvPr/>
        </p:nvSpPr>
        <p:spPr bwMode="auto">
          <a:xfrm>
            <a:off x="1630363" y="59547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18" name="Oval 18"/>
          <p:cNvSpPr>
            <a:spLocks noChangeAspect="1" noChangeArrowheads="1"/>
          </p:cNvSpPr>
          <p:nvPr/>
        </p:nvSpPr>
        <p:spPr bwMode="auto">
          <a:xfrm>
            <a:off x="1997075" y="5954713"/>
            <a:ext cx="331788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19" name="Oval 19"/>
          <p:cNvSpPr>
            <a:spLocks noChangeAspect="1" noChangeArrowheads="1"/>
          </p:cNvSpPr>
          <p:nvPr/>
        </p:nvSpPr>
        <p:spPr bwMode="auto">
          <a:xfrm>
            <a:off x="2363788" y="59547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20" name="Oval 20"/>
          <p:cNvSpPr>
            <a:spLocks noChangeAspect="1" noChangeArrowheads="1"/>
          </p:cNvSpPr>
          <p:nvPr/>
        </p:nvSpPr>
        <p:spPr bwMode="auto">
          <a:xfrm>
            <a:off x="2730500" y="5954713"/>
            <a:ext cx="331788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21" name="Oval 21"/>
          <p:cNvSpPr>
            <a:spLocks noChangeAspect="1" noChangeArrowheads="1"/>
          </p:cNvSpPr>
          <p:nvPr/>
        </p:nvSpPr>
        <p:spPr bwMode="auto">
          <a:xfrm>
            <a:off x="4567238" y="59547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22" name="Oval 22"/>
          <p:cNvSpPr>
            <a:spLocks noChangeAspect="1" noChangeArrowheads="1"/>
          </p:cNvSpPr>
          <p:nvPr/>
        </p:nvSpPr>
        <p:spPr bwMode="auto">
          <a:xfrm>
            <a:off x="4933950" y="5954713"/>
            <a:ext cx="331788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23" name="Oval 23"/>
          <p:cNvSpPr>
            <a:spLocks noChangeAspect="1" noChangeArrowheads="1"/>
          </p:cNvSpPr>
          <p:nvPr/>
        </p:nvSpPr>
        <p:spPr bwMode="auto">
          <a:xfrm>
            <a:off x="5300663" y="59547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24" name="Oval 24"/>
          <p:cNvSpPr>
            <a:spLocks noChangeAspect="1" noChangeArrowheads="1"/>
          </p:cNvSpPr>
          <p:nvPr/>
        </p:nvSpPr>
        <p:spPr bwMode="auto">
          <a:xfrm>
            <a:off x="5667375" y="5954713"/>
            <a:ext cx="331788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25" name="Oval 25"/>
          <p:cNvSpPr>
            <a:spLocks noChangeAspect="1" noChangeArrowheads="1"/>
          </p:cNvSpPr>
          <p:nvPr/>
        </p:nvSpPr>
        <p:spPr bwMode="auto">
          <a:xfrm>
            <a:off x="7504113" y="59547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26" name="Oval 26"/>
          <p:cNvSpPr>
            <a:spLocks noChangeAspect="1" noChangeArrowheads="1"/>
          </p:cNvSpPr>
          <p:nvPr/>
        </p:nvSpPr>
        <p:spPr bwMode="auto">
          <a:xfrm>
            <a:off x="7870825" y="5954713"/>
            <a:ext cx="331788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27" name="Oval 27"/>
          <p:cNvSpPr>
            <a:spLocks noChangeAspect="1" noChangeArrowheads="1"/>
          </p:cNvSpPr>
          <p:nvPr/>
        </p:nvSpPr>
        <p:spPr bwMode="auto">
          <a:xfrm>
            <a:off x="8237538" y="5954713"/>
            <a:ext cx="331787" cy="331787"/>
          </a:xfrm>
          <a:prstGeom prst="ellipse">
            <a:avLst/>
          </a:prstGeom>
          <a:solidFill>
            <a:srgbClr val="FF0000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28" name="Oval 28"/>
          <p:cNvSpPr>
            <a:spLocks noChangeAspect="1" noChangeArrowheads="1"/>
          </p:cNvSpPr>
          <p:nvPr/>
        </p:nvSpPr>
        <p:spPr bwMode="auto">
          <a:xfrm>
            <a:off x="8605838" y="59547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29" name="Oval 29"/>
          <p:cNvSpPr>
            <a:spLocks noChangeAspect="1" noChangeArrowheads="1"/>
          </p:cNvSpPr>
          <p:nvPr/>
        </p:nvSpPr>
        <p:spPr bwMode="auto">
          <a:xfrm>
            <a:off x="6035675" y="5954713"/>
            <a:ext cx="331788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30" name="Oval 30"/>
          <p:cNvSpPr>
            <a:spLocks noChangeAspect="1" noChangeArrowheads="1"/>
          </p:cNvSpPr>
          <p:nvPr/>
        </p:nvSpPr>
        <p:spPr bwMode="auto">
          <a:xfrm>
            <a:off x="6402388" y="59547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31" name="Oval 31"/>
          <p:cNvSpPr>
            <a:spLocks noChangeAspect="1" noChangeArrowheads="1"/>
          </p:cNvSpPr>
          <p:nvPr/>
        </p:nvSpPr>
        <p:spPr bwMode="auto">
          <a:xfrm>
            <a:off x="6769100" y="5954713"/>
            <a:ext cx="331788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32" name="Oval 32"/>
          <p:cNvSpPr>
            <a:spLocks noChangeAspect="1" noChangeArrowheads="1"/>
          </p:cNvSpPr>
          <p:nvPr/>
        </p:nvSpPr>
        <p:spPr bwMode="auto">
          <a:xfrm>
            <a:off x="7135813" y="5954713"/>
            <a:ext cx="331787" cy="331787"/>
          </a:xfrm>
          <a:prstGeom prst="ellipse">
            <a:avLst/>
          </a:prstGeom>
          <a:solidFill>
            <a:srgbClr val="66FF33"/>
          </a:solidFill>
          <a:ln w="2222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33" name="AutoShape 33"/>
          <p:cNvSpPr>
            <a:spLocks noChangeAspect="1" noChangeArrowheads="1"/>
          </p:cNvSpPr>
          <p:nvPr/>
        </p:nvSpPr>
        <p:spPr bwMode="auto">
          <a:xfrm>
            <a:off x="1152525" y="3205163"/>
            <a:ext cx="1079500" cy="1074737"/>
          </a:xfrm>
          <a:prstGeom prst="cube">
            <a:avLst>
              <a:gd name="adj" fmla="val 25000"/>
            </a:avLst>
          </a:prstGeom>
          <a:solidFill>
            <a:schemeClr val="tx1"/>
          </a:solidFill>
          <a:ln w="2222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34" name="AutoShape 34"/>
          <p:cNvSpPr>
            <a:spLocks noChangeAspect="1" noChangeArrowheads="1"/>
          </p:cNvSpPr>
          <p:nvPr/>
        </p:nvSpPr>
        <p:spPr bwMode="auto">
          <a:xfrm>
            <a:off x="7046913" y="3205163"/>
            <a:ext cx="1082675" cy="1077912"/>
          </a:xfrm>
          <a:prstGeom prst="cube">
            <a:avLst>
              <a:gd name="adj" fmla="val 25000"/>
            </a:avLst>
          </a:prstGeom>
          <a:solidFill>
            <a:schemeClr val="tx1"/>
          </a:solidFill>
          <a:ln w="2222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cxnSp>
        <p:nvCxnSpPr>
          <p:cNvPr id="35" name="AutoShape 35"/>
          <p:cNvCxnSpPr>
            <a:cxnSpLocks noChangeShapeType="1"/>
            <a:stCxn id="33" idx="3"/>
            <a:endCxn id="17" idx="0"/>
          </p:cNvCxnSpPr>
          <p:nvPr/>
        </p:nvCxnSpPr>
        <p:spPr bwMode="auto">
          <a:xfrm>
            <a:off x="1557338" y="4291013"/>
            <a:ext cx="239712" cy="165258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AutoShape 36"/>
          <p:cNvCxnSpPr>
            <a:cxnSpLocks noChangeShapeType="1"/>
            <a:stCxn id="33" idx="3"/>
            <a:endCxn id="18" idx="0"/>
          </p:cNvCxnSpPr>
          <p:nvPr/>
        </p:nvCxnSpPr>
        <p:spPr bwMode="auto">
          <a:xfrm>
            <a:off x="1557338" y="4291013"/>
            <a:ext cx="606425" cy="165258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AutoShape 37"/>
          <p:cNvCxnSpPr>
            <a:cxnSpLocks noChangeShapeType="1"/>
            <a:stCxn id="33" idx="3"/>
            <a:endCxn id="19" idx="0"/>
          </p:cNvCxnSpPr>
          <p:nvPr/>
        </p:nvCxnSpPr>
        <p:spPr bwMode="auto">
          <a:xfrm>
            <a:off x="1557338" y="4291013"/>
            <a:ext cx="973137" cy="165258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AutoShape 38"/>
          <p:cNvCxnSpPr>
            <a:cxnSpLocks noChangeShapeType="1"/>
            <a:stCxn id="33" idx="3"/>
            <a:endCxn id="20" idx="0"/>
          </p:cNvCxnSpPr>
          <p:nvPr/>
        </p:nvCxnSpPr>
        <p:spPr bwMode="auto">
          <a:xfrm>
            <a:off x="1557338" y="4291013"/>
            <a:ext cx="1339850" cy="165258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AutoShape 39"/>
          <p:cNvCxnSpPr>
            <a:cxnSpLocks noChangeShapeType="1"/>
            <a:stCxn id="58" idx="3"/>
            <a:endCxn id="13" idx="0"/>
          </p:cNvCxnSpPr>
          <p:nvPr/>
        </p:nvCxnSpPr>
        <p:spPr bwMode="auto">
          <a:xfrm flipH="1">
            <a:off x="3265488" y="4337050"/>
            <a:ext cx="1233487" cy="16065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AutoShape 40"/>
          <p:cNvCxnSpPr>
            <a:cxnSpLocks noChangeShapeType="1"/>
            <a:stCxn id="58" idx="3"/>
            <a:endCxn id="14" idx="0"/>
          </p:cNvCxnSpPr>
          <p:nvPr/>
        </p:nvCxnSpPr>
        <p:spPr bwMode="auto">
          <a:xfrm flipH="1">
            <a:off x="3632200" y="4337050"/>
            <a:ext cx="866775" cy="16065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AutoShape 41"/>
          <p:cNvCxnSpPr>
            <a:cxnSpLocks noChangeShapeType="1"/>
            <a:stCxn id="58" idx="3"/>
            <a:endCxn id="15" idx="0"/>
          </p:cNvCxnSpPr>
          <p:nvPr/>
        </p:nvCxnSpPr>
        <p:spPr bwMode="auto">
          <a:xfrm flipH="1">
            <a:off x="3998913" y="4337050"/>
            <a:ext cx="500062" cy="16065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AutoShape 42"/>
          <p:cNvCxnSpPr>
            <a:cxnSpLocks noChangeShapeType="1"/>
            <a:stCxn id="58" idx="3"/>
            <a:endCxn id="16" idx="0"/>
          </p:cNvCxnSpPr>
          <p:nvPr/>
        </p:nvCxnSpPr>
        <p:spPr bwMode="auto">
          <a:xfrm flipH="1">
            <a:off x="4365625" y="4337050"/>
            <a:ext cx="133350" cy="16065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AutoShape 43"/>
          <p:cNvCxnSpPr>
            <a:cxnSpLocks noChangeShapeType="1"/>
            <a:stCxn id="58" idx="3"/>
            <a:endCxn id="21" idx="0"/>
          </p:cNvCxnSpPr>
          <p:nvPr/>
        </p:nvCxnSpPr>
        <p:spPr bwMode="auto">
          <a:xfrm>
            <a:off x="4498975" y="4337050"/>
            <a:ext cx="234950" cy="16065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AutoShape 44"/>
          <p:cNvCxnSpPr>
            <a:cxnSpLocks noChangeShapeType="1"/>
            <a:stCxn id="58" idx="3"/>
            <a:endCxn id="22" idx="0"/>
          </p:cNvCxnSpPr>
          <p:nvPr/>
        </p:nvCxnSpPr>
        <p:spPr bwMode="auto">
          <a:xfrm>
            <a:off x="4498975" y="4337050"/>
            <a:ext cx="601663" cy="16065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AutoShape 45"/>
          <p:cNvCxnSpPr>
            <a:cxnSpLocks noChangeShapeType="1"/>
            <a:stCxn id="58" idx="3"/>
            <a:endCxn id="23" idx="0"/>
          </p:cNvCxnSpPr>
          <p:nvPr/>
        </p:nvCxnSpPr>
        <p:spPr bwMode="auto">
          <a:xfrm>
            <a:off x="4498975" y="4337050"/>
            <a:ext cx="968375" cy="16065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AutoShape 46"/>
          <p:cNvCxnSpPr>
            <a:cxnSpLocks noChangeShapeType="1"/>
            <a:stCxn id="58" idx="3"/>
            <a:endCxn id="24" idx="0"/>
          </p:cNvCxnSpPr>
          <p:nvPr/>
        </p:nvCxnSpPr>
        <p:spPr bwMode="auto">
          <a:xfrm>
            <a:off x="4498975" y="4337050"/>
            <a:ext cx="1335088" cy="16065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AutoShape 47"/>
          <p:cNvCxnSpPr>
            <a:cxnSpLocks noChangeShapeType="1"/>
            <a:stCxn id="34" idx="3"/>
            <a:endCxn id="29" idx="0"/>
          </p:cNvCxnSpPr>
          <p:nvPr/>
        </p:nvCxnSpPr>
        <p:spPr bwMode="auto">
          <a:xfrm flipH="1">
            <a:off x="6202363" y="4294188"/>
            <a:ext cx="1250950" cy="164941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AutoShape 48"/>
          <p:cNvCxnSpPr>
            <a:cxnSpLocks noChangeShapeType="1"/>
            <a:stCxn id="34" idx="3"/>
            <a:endCxn id="30" idx="0"/>
          </p:cNvCxnSpPr>
          <p:nvPr/>
        </p:nvCxnSpPr>
        <p:spPr bwMode="auto">
          <a:xfrm flipH="1">
            <a:off x="6569075" y="4294188"/>
            <a:ext cx="884238" cy="164941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AutoShape 49"/>
          <p:cNvCxnSpPr>
            <a:cxnSpLocks noChangeShapeType="1"/>
            <a:stCxn id="34" idx="3"/>
            <a:endCxn id="31" idx="0"/>
          </p:cNvCxnSpPr>
          <p:nvPr/>
        </p:nvCxnSpPr>
        <p:spPr bwMode="auto">
          <a:xfrm flipH="1">
            <a:off x="6935788" y="4294188"/>
            <a:ext cx="517525" cy="164941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AutoShape 50"/>
          <p:cNvCxnSpPr>
            <a:cxnSpLocks noChangeShapeType="1"/>
            <a:stCxn id="34" idx="3"/>
            <a:endCxn id="32" idx="0"/>
          </p:cNvCxnSpPr>
          <p:nvPr/>
        </p:nvCxnSpPr>
        <p:spPr bwMode="auto">
          <a:xfrm flipH="1">
            <a:off x="7302500" y="4294188"/>
            <a:ext cx="150813" cy="164941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AutoShape 51"/>
          <p:cNvCxnSpPr>
            <a:cxnSpLocks noChangeShapeType="1"/>
            <a:stCxn id="34" idx="3"/>
            <a:endCxn id="25" idx="0"/>
          </p:cNvCxnSpPr>
          <p:nvPr/>
        </p:nvCxnSpPr>
        <p:spPr bwMode="auto">
          <a:xfrm>
            <a:off x="7453313" y="4294188"/>
            <a:ext cx="217487" cy="164941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AutoShape 52"/>
          <p:cNvCxnSpPr>
            <a:cxnSpLocks noChangeShapeType="1"/>
            <a:stCxn id="34" idx="3"/>
            <a:endCxn id="26" idx="0"/>
          </p:cNvCxnSpPr>
          <p:nvPr/>
        </p:nvCxnSpPr>
        <p:spPr bwMode="auto">
          <a:xfrm>
            <a:off x="7453313" y="4294188"/>
            <a:ext cx="584200" cy="164941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AutoShape 53"/>
          <p:cNvCxnSpPr>
            <a:cxnSpLocks noChangeShapeType="1"/>
            <a:stCxn id="34" idx="3"/>
            <a:endCxn id="27" idx="0"/>
          </p:cNvCxnSpPr>
          <p:nvPr/>
        </p:nvCxnSpPr>
        <p:spPr bwMode="auto">
          <a:xfrm>
            <a:off x="7453313" y="4294188"/>
            <a:ext cx="950912" cy="164941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AutoShape 54"/>
          <p:cNvCxnSpPr>
            <a:cxnSpLocks noChangeShapeType="1"/>
            <a:stCxn id="34" idx="3"/>
            <a:endCxn id="28" idx="0"/>
          </p:cNvCxnSpPr>
          <p:nvPr/>
        </p:nvCxnSpPr>
        <p:spPr bwMode="auto">
          <a:xfrm>
            <a:off x="7453313" y="4294188"/>
            <a:ext cx="1319212" cy="164941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Rectangle 55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750888"/>
          </a:xfrm>
          <a:noFill/>
          <a:ln/>
        </p:spPr>
        <p:txBody>
          <a:bodyPr>
            <a:noAutofit/>
          </a:bodyPr>
          <a:lstStyle/>
          <a:p>
            <a:r>
              <a:rPr lang="en-US" altLang="ko-KR" b="1" dirty="0">
                <a:ea typeface="굴림" pitchFamily="34" charset="-127"/>
              </a:rPr>
              <a:t>Example </a:t>
            </a:r>
            <a:r>
              <a:rPr lang="ru-RU" altLang="ru-RU" b="1" dirty="0"/>
              <a:t>8</a:t>
            </a:r>
            <a:r>
              <a:rPr lang="en-US" altLang="ko-KR" b="1" dirty="0">
                <a:ea typeface="굴림" pitchFamily="34" charset="-127"/>
              </a:rPr>
              <a:t>x</a:t>
            </a:r>
            <a:r>
              <a:rPr lang="ru-RU" altLang="ru-RU" b="1" dirty="0"/>
              <a:t>3</a:t>
            </a:r>
          </a:p>
        </p:txBody>
      </p:sp>
      <p:sp>
        <p:nvSpPr>
          <p:cNvPr id="56" name="Text Box 56"/>
          <p:cNvSpPr txBox="1">
            <a:spLocks noChangeArrowheads="1"/>
          </p:cNvSpPr>
          <p:nvPr/>
        </p:nvSpPr>
        <p:spPr bwMode="auto">
          <a:xfrm>
            <a:off x="1017588" y="1263650"/>
            <a:ext cx="3419475" cy="1079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ko-KR" sz="3200" b="1" dirty="0">
                <a:latin typeface="Calibri" panose="020F0502020204030204" pitchFamily="34" charset="0"/>
                <a:ea typeface="굴림" pitchFamily="34" charset="-127"/>
              </a:rPr>
              <a:t>User’s storage</a:t>
            </a:r>
            <a:br>
              <a:rPr lang="en-US" altLang="ko-KR" sz="3200" b="1" dirty="0">
                <a:latin typeface="Calibri" panose="020F0502020204030204" pitchFamily="34" charset="0"/>
                <a:ea typeface="굴림" pitchFamily="34" charset="-127"/>
              </a:rPr>
            </a:br>
            <a:r>
              <a:rPr lang="ru-RU" altLang="ru-RU" sz="3200" b="1" dirty="0">
                <a:latin typeface="Calibri" panose="020F0502020204030204" pitchFamily="34" charset="0"/>
              </a:rPr>
              <a:t>131</a:t>
            </a:r>
            <a:r>
              <a:rPr lang="en-US" altLang="ko-KR" sz="3200" b="1" dirty="0">
                <a:latin typeface="Calibri" panose="020F0502020204030204" pitchFamily="34" charset="0"/>
                <a:ea typeface="굴림" pitchFamily="34" charset="-127"/>
              </a:rPr>
              <a:t> KEKs</a:t>
            </a:r>
            <a:endParaRPr lang="ru-RU" altLang="ru-RU" sz="3200" b="1" dirty="0">
              <a:latin typeface="Calibri" panose="020F0502020204030204" pitchFamily="34" charset="0"/>
            </a:endParaRPr>
          </a:p>
        </p:txBody>
      </p:sp>
      <p:sp>
        <p:nvSpPr>
          <p:cNvPr id="57" name="Text Box 57"/>
          <p:cNvSpPr txBox="1">
            <a:spLocks noChangeArrowheads="1"/>
          </p:cNvSpPr>
          <p:nvPr/>
        </p:nvSpPr>
        <p:spPr bwMode="auto">
          <a:xfrm>
            <a:off x="5743575" y="1223963"/>
            <a:ext cx="3419475" cy="1079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ko-KR" sz="3200" b="1" dirty="0">
                <a:latin typeface="Calibri" panose="020F0502020204030204" pitchFamily="34" charset="0"/>
                <a:ea typeface="굴림" pitchFamily="34" charset="-127"/>
              </a:rPr>
              <a:t>Coverage</a:t>
            </a:r>
            <a:br>
              <a:rPr lang="en-US" altLang="ko-KR" sz="3200" b="1" dirty="0">
                <a:latin typeface="Calibri" panose="020F0502020204030204" pitchFamily="34" charset="0"/>
                <a:ea typeface="굴림" pitchFamily="34" charset="-127"/>
              </a:rPr>
            </a:br>
            <a:r>
              <a:rPr lang="ru-RU" altLang="ru-RU" sz="3200" b="1" dirty="0">
                <a:latin typeface="Calibri" panose="020F0502020204030204" pitchFamily="34" charset="0"/>
              </a:rPr>
              <a:t>3</a:t>
            </a:r>
            <a:r>
              <a:rPr lang="en-US" altLang="ko-KR" sz="3200" b="1" dirty="0">
                <a:latin typeface="Calibri" panose="020F0502020204030204" pitchFamily="34" charset="0"/>
                <a:ea typeface="굴림" pitchFamily="34" charset="-127"/>
              </a:rPr>
              <a:t> KEKs</a:t>
            </a:r>
            <a:endParaRPr lang="ru-RU" altLang="ru-RU" sz="3200" b="1" dirty="0">
              <a:latin typeface="Calibri" panose="020F0502020204030204" pitchFamily="34" charset="0"/>
            </a:endParaRPr>
          </a:p>
        </p:txBody>
      </p:sp>
      <p:sp>
        <p:nvSpPr>
          <p:cNvPr id="58" name="AutoShape 58"/>
          <p:cNvSpPr>
            <a:spLocks noChangeAspect="1" noChangeArrowheads="1"/>
          </p:cNvSpPr>
          <p:nvPr/>
        </p:nvSpPr>
        <p:spPr bwMode="auto">
          <a:xfrm>
            <a:off x="4075113" y="3203575"/>
            <a:ext cx="1127125" cy="1122363"/>
          </a:xfrm>
          <a:prstGeom prst="cube">
            <a:avLst>
              <a:gd name="adj" fmla="val 25000"/>
            </a:avLst>
          </a:prstGeom>
          <a:solidFill>
            <a:schemeClr val="tx1"/>
          </a:solidFill>
          <a:ln w="2222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cxnSp>
        <p:nvCxnSpPr>
          <p:cNvPr id="59" name="AutoShape 60"/>
          <p:cNvCxnSpPr>
            <a:cxnSpLocks noChangeShapeType="1"/>
            <a:stCxn id="2" idx="3"/>
            <a:endCxn id="58" idx="0"/>
          </p:cNvCxnSpPr>
          <p:nvPr/>
        </p:nvCxnSpPr>
        <p:spPr bwMode="auto">
          <a:xfrm>
            <a:off x="4775200" y="2462213"/>
            <a:ext cx="3175" cy="7302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0" y="6520259"/>
            <a:ext cx="9144000" cy="36512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Alexey Urivskiy                                                                                                            ACCT'2014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974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4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5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5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6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750888"/>
          </a:xfrm>
        </p:spPr>
        <p:txBody>
          <a:bodyPr>
            <a:noAutofit/>
          </a:bodyPr>
          <a:lstStyle/>
          <a:p>
            <a:r>
              <a:rPr lang="en-US" altLang="ko-KR" b="1" dirty="0">
                <a:ea typeface="굴림" pitchFamily="34" charset="-127"/>
              </a:rPr>
              <a:t>Worst case analysis</a:t>
            </a:r>
            <a:endParaRPr lang="ru-RU" altLang="ru-RU" b="1" dirty="0"/>
          </a:p>
        </p:txBody>
      </p:sp>
      <p:graphicFrame>
        <p:nvGraphicFramePr>
          <p:cNvPr id="6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5146679"/>
              </p:ext>
            </p:extLst>
          </p:nvPr>
        </p:nvGraphicFramePr>
        <p:xfrm>
          <a:off x="148676" y="728346"/>
          <a:ext cx="8995324" cy="6032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906713" y="6010395"/>
            <a:ext cx="3421062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ko-KR" sz="3200" b="1" dirty="0">
                <a:latin typeface="Calibri" panose="020F0502020204030204" pitchFamily="34" charset="0"/>
                <a:ea typeface="굴림" pitchFamily="34" charset="-127"/>
              </a:rPr>
              <a:t># Revoked users</a:t>
            </a:r>
            <a:endParaRPr lang="ru-RU" altLang="ru-RU" sz="3200" b="1" dirty="0">
              <a:latin typeface="Calibri" panose="020F0502020204030204" pitchFamily="34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 rot="10800000">
            <a:off x="-36511" y="1674813"/>
            <a:ext cx="674200" cy="315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lIns="90000" tIns="46800" rIns="90000" bIns="46800">
            <a:spAutoFit/>
          </a:bodyPr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ko-KR" sz="3200" b="1" dirty="0">
                <a:latin typeface="Calibri" panose="020F0502020204030204" pitchFamily="34" charset="0"/>
                <a:ea typeface="굴림" pitchFamily="34" charset="-127"/>
              </a:rPr>
              <a:t>Coverage,  # KEKs</a:t>
            </a:r>
            <a:endParaRPr lang="ru-RU" altLang="ru-RU" sz="3200" b="1" dirty="0">
              <a:latin typeface="Calibri" panose="020F0502020204030204" pitchFamily="34" charset="0"/>
            </a:endParaRPr>
          </a:p>
        </p:txBody>
      </p:sp>
      <p:sp>
        <p:nvSpPr>
          <p:cNvPr id="7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0" y="6520259"/>
            <a:ext cx="9144000" cy="36512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Alexey Urivskiy                                                                                                            ACCT'2014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08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14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4748840"/>
              </p:ext>
            </p:extLst>
          </p:nvPr>
        </p:nvGraphicFramePr>
        <p:xfrm>
          <a:off x="278382" y="3384550"/>
          <a:ext cx="8614098" cy="3152016"/>
        </p:xfrm>
        <a:graphic>
          <a:graphicData uri="http://schemas.openxmlformats.org/drawingml/2006/table">
            <a:tbl>
              <a:tblPr/>
              <a:tblGrid>
                <a:gridCol w="3737394"/>
                <a:gridCol w="2860480"/>
                <a:gridCol w="2016224"/>
              </a:tblGrid>
              <a:tr h="1394647"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34" charset="-127"/>
                        </a:rPr>
                        <a:t>Scheme</a:t>
                      </a:r>
                      <a:endParaRPr kumimoji="0" lang="ru-RU" alt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34" charset="-127"/>
                        </a:rPr>
                        <a:t>Transmission</a:t>
                      </a:r>
                      <a:br>
                        <a:rPr kumimoji="0" lang="en-US" altLang="ko-K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34" charset="-127"/>
                        </a:rPr>
                      </a:br>
                      <a:r>
                        <a:rPr kumimoji="0" lang="en-US" altLang="ko-K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34" charset="-127"/>
                        </a:rPr>
                        <a:t>overhead, </a:t>
                      </a:r>
                      <a:endParaRPr kumimoji="0" lang="ru-RU" alt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34" charset="-127"/>
                        </a:rPr>
                        <a:t>KEKs</a:t>
                      </a:r>
                      <a:endParaRPr kumimoji="0" lang="ru-RU" alt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34" charset="-127"/>
                        </a:rPr>
                        <a:t>User key</a:t>
                      </a:r>
                      <a:br>
                        <a:rPr kumimoji="0" lang="en-US" altLang="ko-K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34" charset="-127"/>
                        </a:rPr>
                      </a:br>
                      <a:r>
                        <a:rPr kumimoji="0" lang="en-US" altLang="ko-K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34" charset="-127"/>
                        </a:rPr>
                        <a:t>block,</a:t>
                      </a:r>
                      <a:endParaRPr kumimoji="0" lang="ru-RU" alt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34" charset="-127"/>
                        </a:rPr>
                        <a:t>KEKs</a:t>
                      </a:r>
                      <a:endParaRPr kumimoji="0" lang="ru-RU" alt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579"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34" charset="-127"/>
                        </a:rPr>
                        <a:t>8x8x4x4x4x4x4x4x4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34" charset="-127"/>
                        </a:rPr>
                        <a:t>~82000</a:t>
                      </a:r>
                      <a:endParaRPr kumimoji="0" lang="ru-RU" alt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34" charset="-127"/>
                        </a:rPr>
                        <a:t>304</a:t>
                      </a:r>
                      <a:endParaRPr kumimoji="0" lang="ru-RU" alt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772"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34" charset="-127"/>
                        </a:rPr>
                        <a:t>9x9x6x6x6x5x4x3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굴림" pitchFamily="34" charset="-127"/>
                          <a:cs typeface="+mn-cs"/>
                        </a:rPr>
                        <a:t>~</a:t>
                      </a:r>
                      <a:r>
                        <a:rPr kumimoji="0" lang="en-US" altLang="ko-K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34" charset="-127"/>
                        </a:rPr>
                        <a:t>78500</a:t>
                      </a:r>
                      <a:endParaRPr kumimoji="0" lang="ru-RU" alt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34" charset="-127"/>
                        </a:rPr>
                        <a:t>629</a:t>
                      </a:r>
                      <a:endParaRPr kumimoji="0" lang="ru-RU" alt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굴림" pitchFamily="34" charset="-127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772"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34" charset="-127"/>
                        </a:rPr>
                        <a:t>10x10x7x7x6x6x6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굴림" pitchFamily="34" charset="-127"/>
                          <a:cs typeface="+mn-cs"/>
                        </a:rPr>
                        <a:t>~</a:t>
                      </a:r>
                      <a:r>
                        <a:rPr kumimoji="0" lang="en-US" altLang="ko-K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34" charset="-127"/>
                        </a:rPr>
                        <a:t>76000</a:t>
                      </a:r>
                      <a:endParaRPr kumimoji="0" lang="ru-RU" alt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34" charset="-127"/>
                        </a:rPr>
                        <a:t>1242</a:t>
                      </a:r>
                      <a:endParaRPr kumimoji="0" lang="ru-RU" alt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140"/>
          <p:cNvSpPr>
            <a:spLocks noChangeArrowheads="1"/>
          </p:cNvSpPr>
          <p:nvPr/>
        </p:nvSpPr>
        <p:spPr bwMode="auto">
          <a:xfrm>
            <a:off x="44450" y="1423988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Ctr="1">
            <a:spAutoFit/>
          </a:bodyPr>
          <a:lstStyle>
            <a:lvl1pPr marL="342900" indent="-342900">
              <a:buChar char="n"/>
              <a:defRPr sz="3600" b="1">
                <a:solidFill>
                  <a:srgbClr val="CC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1pPr>
            <a:lvl2pPr marL="742950" indent="-285750">
              <a:buChar char="u"/>
              <a:defRPr sz="2800" b="1">
                <a:solidFill>
                  <a:srgbClr val="16F11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defRPr>
            </a:lvl2pPr>
            <a:lvl3pPr marL="1143000" indent="-228600">
              <a:buChar char="Ø"/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3pPr>
            <a:lvl4pPr marL="1600200" indent="-228600">
              <a:buChar char="Ø"/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4pPr>
            <a:lvl5pPr marL="2057400" indent="-228600">
              <a:buChar char="Ø"/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Ø"/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Ø"/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Ø"/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Ø"/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9pPr>
          </a:lstStyle>
          <a:p>
            <a:pPr marL="0" indent="0">
              <a:buNone/>
            </a:pPr>
            <a:r>
              <a:rPr lang="en-US" altLang="ko-KR" sz="4000" dirty="0">
                <a:solidFill>
                  <a:schemeClr val="tx1"/>
                </a:solidFill>
                <a:effectLst/>
                <a:latin typeface="+mn-lt"/>
                <a:ea typeface="굴림" pitchFamily="34" charset="-127"/>
              </a:rPr>
              <a:t>Users:                     </a:t>
            </a:r>
            <a:r>
              <a:rPr lang="en-US" altLang="ko-KR" sz="4000" dirty="0" smtClean="0">
                <a:solidFill>
                  <a:schemeClr val="tx1"/>
                </a:solidFill>
                <a:effectLst/>
                <a:latin typeface="+mn-lt"/>
                <a:ea typeface="굴림" pitchFamily="34" charset="-127"/>
              </a:rPr>
              <a:t>  N=2</a:t>
            </a:r>
            <a:r>
              <a:rPr lang="en-US" altLang="ko-KR" sz="4000" baseline="50000" dirty="0" smtClean="0">
                <a:solidFill>
                  <a:schemeClr val="tx1"/>
                </a:solidFill>
                <a:effectLst/>
                <a:latin typeface="+mn-lt"/>
                <a:ea typeface="굴림" pitchFamily="34" charset="-127"/>
              </a:rPr>
              <a:t>20</a:t>
            </a:r>
            <a:endParaRPr lang="en-US" altLang="ko-KR" sz="4000" dirty="0">
              <a:solidFill>
                <a:schemeClr val="tx1"/>
              </a:solidFill>
              <a:effectLst/>
              <a:latin typeface="+mn-lt"/>
              <a:ea typeface="굴림" pitchFamily="34" charset="-127"/>
            </a:endParaRPr>
          </a:p>
          <a:p>
            <a:pPr marL="0" indent="0">
              <a:buNone/>
            </a:pPr>
            <a:r>
              <a:rPr lang="en-US" altLang="ko-KR" sz="4000" dirty="0">
                <a:solidFill>
                  <a:schemeClr val="tx1"/>
                </a:solidFill>
                <a:effectLst/>
                <a:latin typeface="+mn-lt"/>
                <a:ea typeface="굴림" pitchFamily="34" charset="-127"/>
              </a:rPr>
              <a:t>Revoked users:       </a:t>
            </a:r>
            <a:r>
              <a:rPr lang="en-US" altLang="ko-KR" sz="4000" dirty="0" smtClean="0">
                <a:solidFill>
                  <a:schemeClr val="tx1"/>
                </a:solidFill>
                <a:effectLst/>
                <a:latin typeface="+mn-lt"/>
                <a:ea typeface="굴림" pitchFamily="34" charset="-127"/>
              </a:rPr>
              <a:t>r=2</a:t>
            </a:r>
            <a:r>
              <a:rPr lang="en-US" altLang="ko-KR" sz="4000" baseline="50000" dirty="0" smtClean="0">
                <a:solidFill>
                  <a:schemeClr val="tx1"/>
                </a:solidFill>
                <a:effectLst/>
                <a:latin typeface="+mn-lt"/>
                <a:ea typeface="굴림" pitchFamily="34" charset="-127"/>
              </a:rPr>
              <a:t>16</a:t>
            </a:r>
            <a:endParaRPr lang="en-US" altLang="ko-KR" sz="4000" dirty="0">
              <a:solidFill>
                <a:schemeClr val="tx1"/>
              </a:solidFill>
              <a:effectLst/>
              <a:latin typeface="+mn-lt"/>
              <a:ea typeface="굴림" pitchFamily="34" charset="-127"/>
            </a:endParaRP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33363"/>
            <a:ext cx="9144000" cy="750887"/>
          </a:xfrm>
        </p:spPr>
        <p:txBody>
          <a:bodyPr>
            <a:noAutofit/>
          </a:bodyPr>
          <a:lstStyle/>
          <a:p>
            <a:r>
              <a:rPr lang="en-US" altLang="ko-KR" b="1" dirty="0" err="1">
                <a:ea typeface="굴림" pitchFamily="34" charset="-127"/>
              </a:rPr>
              <a:t>CuBES</a:t>
            </a:r>
            <a:r>
              <a:rPr lang="en-US" altLang="ko-KR" b="1" dirty="0">
                <a:ea typeface="굴림" pitchFamily="34" charset="-127"/>
              </a:rPr>
              <a:t> </a:t>
            </a:r>
            <a:r>
              <a:rPr lang="en-US" altLang="ko-KR" b="1" dirty="0" smtClean="0">
                <a:ea typeface="굴림" pitchFamily="34" charset="-127"/>
              </a:rPr>
              <a:t>Example </a:t>
            </a:r>
            <a:endParaRPr lang="ru-RU" altLang="ru-RU" b="1" dirty="0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0" y="6520259"/>
            <a:ext cx="9144000" cy="36512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Alexey Urivskiy                                                                                                            ACCT'2014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21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57" descr="q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6126" y="476672"/>
            <a:ext cx="8147742" cy="4977978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100000">
                <a:srgbClr val="C0C0C0"/>
              </a:gs>
            </a:gsLst>
            <a:lin ang="8100000" scaled="1"/>
            <a:tileRect/>
          </a:gradFill>
          <a:ln/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 rot="10800000">
            <a:off x="148676" y="1674812"/>
            <a:ext cx="674200" cy="384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0000" tIns="46800" rIns="90000" bIns="46800">
            <a:spAutoFit/>
          </a:bodyPr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ko-KR" sz="3200" b="1" dirty="0">
                <a:latin typeface="+mn-lt"/>
                <a:ea typeface="굴림" pitchFamily="34" charset="-127"/>
              </a:rPr>
              <a:t>Coverage,  # KEKs</a:t>
            </a:r>
            <a:endParaRPr lang="ru-RU" altLang="ru-RU" sz="3200" b="1" dirty="0">
              <a:latin typeface="+mn-lt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906713" y="5518150"/>
            <a:ext cx="3421062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ko-KR" sz="3200" b="1" dirty="0">
                <a:latin typeface="Calibri" panose="020F0502020204030204" pitchFamily="34" charset="0"/>
                <a:ea typeface="굴림" pitchFamily="34" charset="-127"/>
              </a:rPr>
              <a:t># Revoked users</a:t>
            </a:r>
            <a:endParaRPr lang="ru-RU" altLang="ru-RU" sz="3200" b="1" dirty="0">
              <a:latin typeface="Calibri" panose="020F0502020204030204" pitchFamily="34" charset="0"/>
            </a:endParaRPr>
          </a:p>
        </p:txBody>
      </p:sp>
      <p:sp>
        <p:nvSpPr>
          <p:cNvPr id="6" name="Text Box 48"/>
          <p:cNvSpPr txBox="1">
            <a:spLocks noChangeArrowheads="1"/>
          </p:cNvSpPr>
          <p:nvPr/>
        </p:nvSpPr>
        <p:spPr bwMode="auto">
          <a:xfrm>
            <a:off x="115888" y="6093296"/>
            <a:ext cx="2881312" cy="463846"/>
          </a:xfrm>
          <a:prstGeom prst="rect">
            <a:avLst/>
          </a:prstGeom>
          <a:noFill/>
          <a:ln w="22225" algn="ctr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ko-KR" b="1" dirty="0">
                <a:solidFill>
                  <a:srgbClr val="FF0000"/>
                </a:solidFill>
                <a:latin typeface="+mn-lt"/>
                <a:ea typeface="굴림" pitchFamily="34" charset="-127"/>
              </a:rPr>
              <a:t>8x8x4x4x4x4x4x4x4</a:t>
            </a:r>
            <a:endParaRPr lang="ru-RU" altLang="ru-RU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Text Box 49"/>
          <p:cNvSpPr txBox="1">
            <a:spLocks noChangeArrowheads="1"/>
          </p:cNvSpPr>
          <p:nvPr/>
        </p:nvSpPr>
        <p:spPr bwMode="auto">
          <a:xfrm>
            <a:off x="3536950" y="6093296"/>
            <a:ext cx="2609850" cy="463846"/>
          </a:xfrm>
          <a:prstGeom prst="rect">
            <a:avLst/>
          </a:prstGeom>
          <a:noFill/>
          <a:ln w="22225" algn="ctr">
            <a:solidFill>
              <a:srgbClr val="66FF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ko-KR" b="1" dirty="0">
                <a:solidFill>
                  <a:srgbClr val="66FF33"/>
                </a:solidFill>
                <a:latin typeface="+mn-lt"/>
                <a:ea typeface="굴림" pitchFamily="34" charset="-127"/>
              </a:rPr>
              <a:t>9x9x6x6x6x5x4x3</a:t>
            </a:r>
            <a:endParaRPr lang="ru-RU" altLang="ru-RU" b="1" dirty="0">
              <a:solidFill>
                <a:srgbClr val="66FF33"/>
              </a:solidFill>
              <a:latin typeface="+mn-lt"/>
            </a:endParaRPr>
          </a:p>
        </p:txBody>
      </p:sp>
      <p:sp>
        <p:nvSpPr>
          <p:cNvPr id="8" name="Text Box 51"/>
          <p:cNvSpPr txBox="1">
            <a:spLocks noChangeArrowheads="1"/>
          </p:cNvSpPr>
          <p:nvPr/>
        </p:nvSpPr>
        <p:spPr bwMode="auto">
          <a:xfrm>
            <a:off x="6597650" y="6093296"/>
            <a:ext cx="2411413" cy="463846"/>
          </a:xfrm>
          <a:prstGeom prst="rect">
            <a:avLst/>
          </a:prstGeom>
          <a:noFill/>
          <a:ln w="22225" algn="ctr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ko-KR" b="1">
                <a:solidFill>
                  <a:srgbClr val="0066FF"/>
                </a:solidFill>
                <a:latin typeface="+mn-lt"/>
                <a:ea typeface="굴림" pitchFamily="34" charset="-127"/>
              </a:rPr>
              <a:t>10x10x7x7x6x6x6</a:t>
            </a:r>
            <a:endParaRPr lang="ru-RU" altLang="ru-RU" b="1">
              <a:solidFill>
                <a:srgbClr val="0066FF"/>
              </a:solidFill>
              <a:latin typeface="+mn-lt"/>
            </a:endParaRPr>
          </a:p>
        </p:txBody>
      </p:sp>
      <p:sp>
        <p:nvSpPr>
          <p:cNvPr id="10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0" y="6520259"/>
            <a:ext cx="9144000" cy="36512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Alexey Urivskiy                                                                                                            ACCT'2014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763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1" y="2132856"/>
            <a:ext cx="9144000" cy="148039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ko-KR" b="1" dirty="0" smtClean="0"/>
              <a:t>Thank you</a:t>
            </a:r>
            <a:r>
              <a:rPr lang="ru-RU" altLang="ko-KR" b="1" dirty="0" smtClean="0"/>
              <a:t>!</a:t>
            </a:r>
            <a:r>
              <a:rPr lang="ru-RU" altLang="ko-KR" b="1" dirty="0"/>
              <a:t/>
            </a:r>
            <a:br>
              <a:rPr lang="ru-RU" altLang="ko-KR" b="1" dirty="0"/>
            </a:br>
            <a:r>
              <a:rPr lang="en-US" altLang="ko-KR" b="1" dirty="0" smtClean="0"/>
              <a:t>Questions</a:t>
            </a:r>
            <a:r>
              <a:rPr lang="ru-RU" altLang="ko-KR" b="1" dirty="0" smtClean="0"/>
              <a:t>?</a:t>
            </a:r>
            <a:endParaRPr lang="ru-RU" b="1" dirty="0"/>
          </a:p>
        </p:txBody>
      </p:sp>
      <p:sp>
        <p:nvSpPr>
          <p:cNvPr id="4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0" y="6520259"/>
            <a:ext cx="9144000" cy="36512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Alexey Urivskiy                                                                                                            ACCT'2014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69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750888"/>
          </a:xfrm>
        </p:spPr>
        <p:txBody>
          <a:bodyPr>
            <a:noAutofit/>
          </a:bodyPr>
          <a:lstStyle/>
          <a:p>
            <a:r>
              <a:rPr lang="en-US" altLang="ko-KR" b="1" dirty="0">
                <a:latin typeface="+mn-lt"/>
                <a:ea typeface="굴림" pitchFamily="34" charset="-127"/>
              </a:rPr>
              <a:t>Purpose</a:t>
            </a:r>
            <a:endParaRPr lang="ru-RU" altLang="ru-RU" b="1" dirty="0">
              <a:latin typeface="+mn-lt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31788" y="2528888"/>
            <a:ext cx="8480425" cy="1739900"/>
          </a:xfrm>
          <a:prstGeom prst="rect">
            <a:avLst/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99FF33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ko-KR" altLang="en-US" sz="4000" dirty="0" smtClean="0">
                <a:ea typeface="굴림" pitchFamily="34" charset="-127"/>
              </a:rPr>
              <a:t>	</a:t>
            </a:r>
            <a:r>
              <a:rPr lang="en-US" altLang="ko-KR" sz="4000" dirty="0" smtClean="0">
                <a:ea typeface="굴림" pitchFamily="34" charset="-127"/>
              </a:rPr>
              <a:t>Securely broadcast a message to an </a:t>
            </a:r>
            <a:r>
              <a:rPr lang="en-US" altLang="ko-KR" sz="4000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굴림" pitchFamily="34" charset="-127"/>
              </a:rPr>
              <a:t>arbitrary dynamically changing </a:t>
            </a:r>
            <a:r>
              <a:rPr lang="en-US" altLang="ko-KR" sz="4000" dirty="0" smtClean="0">
                <a:ea typeface="굴림" pitchFamily="34" charset="-127"/>
              </a:rPr>
              <a:t>subset of </a:t>
            </a:r>
            <a:r>
              <a:rPr lang="en-US" altLang="ko-KR" sz="4000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굴림" pitchFamily="34" charset="-127"/>
              </a:rPr>
              <a:t>stateless</a:t>
            </a:r>
            <a:r>
              <a:rPr lang="en-US" altLang="ko-KR" sz="4000" dirty="0" smtClean="0">
                <a:ea typeface="굴림" pitchFamily="34" charset="-127"/>
              </a:rPr>
              <a:t> receivers.</a:t>
            </a:r>
            <a:endParaRPr lang="ru-RU" altLang="ru-RU" sz="4000" dirty="0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0" y="6520259"/>
            <a:ext cx="9144000" cy="36512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Alexey Urivskiy                                                                                                            ACCT'2014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36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750888"/>
          </a:xfrm>
        </p:spPr>
        <p:txBody>
          <a:bodyPr>
            <a:noAutofit/>
          </a:bodyPr>
          <a:lstStyle/>
          <a:p>
            <a:r>
              <a:rPr lang="en-US" altLang="ko-KR" b="1" dirty="0" smtClean="0">
                <a:latin typeface="+mn-lt"/>
                <a:ea typeface="굴림" pitchFamily="34" charset="-127"/>
              </a:rPr>
              <a:t>Typical BE-Applications</a:t>
            </a:r>
            <a:endParaRPr lang="ru-RU" altLang="ru-RU" b="1" dirty="0">
              <a:latin typeface="+mn-lt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45643" y="1412776"/>
            <a:ext cx="8480425" cy="4536504"/>
          </a:xfrm>
          <a:prstGeom prst="rect">
            <a:avLst/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99FF33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err="1" smtClean="0"/>
              <a:t>pay-TV</a:t>
            </a:r>
            <a:r>
              <a:rPr lang="en-US" sz="4000" dirty="0" smtClean="0"/>
              <a:t> systems;</a:t>
            </a:r>
          </a:p>
          <a:p>
            <a:r>
              <a:rPr lang="en-US" sz="4000" dirty="0"/>
              <a:t>t</a:t>
            </a:r>
            <a:r>
              <a:rPr lang="en-US" sz="4000" dirty="0" smtClean="0"/>
              <a:t>actical radio;</a:t>
            </a:r>
          </a:p>
          <a:p>
            <a:r>
              <a:rPr lang="en-US" sz="4000" dirty="0" smtClean="0"/>
              <a:t>positioning systems;</a:t>
            </a:r>
          </a:p>
          <a:p>
            <a:r>
              <a:rPr lang="en-US" sz="4000" dirty="0" smtClean="0"/>
              <a:t>digital </a:t>
            </a:r>
            <a:r>
              <a:rPr lang="en-US" sz="4000" dirty="0"/>
              <a:t>rights management </a:t>
            </a:r>
            <a:r>
              <a:rPr lang="en-US" sz="4000" dirty="0" smtClean="0"/>
              <a:t>solutions;</a:t>
            </a:r>
          </a:p>
          <a:p>
            <a:r>
              <a:rPr lang="en-US" sz="4000" dirty="0" smtClean="0"/>
              <a:t>etc.</a:t>
            </a:r>
            <a:endParaRPr lang="ru-RU" altLang="ru-RU" sz="4000" dirty="0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0" y="6520259"/>
            <a:ext cx="9144000" cy="36512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Alexey Urivskiy                                                                                                            ACCT'2014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64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303212" y="393700"/>
            <a:ext cx="8840787" cy="771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 anchorCtr="1">
            <a:spAutoFit/>
          </a:bodyPr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ko-KR" sz="4400" b="1" dirty="0">
                <a:latin typeface="+mn-lt"/>
                <a:ea typeface="굴림" pitchFamily="34" charset="-127"/>
              </a:rPr>
              <a:t>Preliminary Phase: Key Distribution</a:t>
            </a:r>
            <a:endParaRPr lang="ru-RU" altLang="ru-RU" sz="4400" b="1" dirty="0">
              <a:latin typeface="+mn-lt"/>
            </a:endParaRPr>
          </a:p>
        </p:txBody>
      </p:sp>
      <p:sp>
        <p:nvSpPr>
          <p:cNvPr id="5" name="laptop"/>
          <p:cNvSpPr>
            <a:spLocks noEditPoints="1" noChangeArrowheads="1"/>
          </p:cNvSpPr>
          <p:nvPr/>
        </p:nvSpPr>
        <p:spPr bwMode="auto">
          <a:xfrm>
            <a:off x="7866063" y="2860675"/>
            <a:ext cx="896937" cy="642938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30000"/>
              </a:spcBef>
            </a:pPr>
            <a:r>
              <a:rPr lang="en-US" altLang="ko-KR" sz="2000" b="1">
                <a:latin typeface="+mn-lt"/>
                <a:ea typeface="굴림" pitchFamily="34" charset="-127"/>
              </a:rPr>
              <a:t>4</a:t>
            </a:r>
            <a:endParaRPr lang="ru-RU" altLang="ru-RU" sz="2000" b="1">
              <a:latin typeface="+mn-lt"/>
            </a:endParaRPr>
          </a:p>
        </p:txBody>
      </p:sp>
      <p:sp>
        <p:nvSpPr>
          <p:cNvPr id="6" name="computr2" descr="Center"/>
          <p:cNvSpPr>
            <a:spLocks noEditPoints="1" noChangeArrowheads="1"/>
          </p:cNvSpPr>
          <p:nvPr/>
        </p:nvSpPr>
        <p:spPr bwMode="auto">
          <a:xfrm>
            <a:off x="3235294" y="2670175"/>
            <a:ext cx="2525744" cy="1133475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30000"/>
              </a:spcBef>
            </a:pPr>
            <a:r>
              <a:rPr lang="en-US" altLang="ko-KR" b="1" dirty="0">
                <a:latin typeface="+mn-lt"/>
                <a:ea typeface="굴림" pitchFamily="34" charset="-127"/>
              </a:rPr>
              <a:t>Center                                                       </a:t>
            </a:r>
            <a:endParaRPr lang="ru-RU" altLang="ru-RU" b="1" dirty="0">
              <a:latin typeface="+mn-lt"/>
            </a:endParaRPr>
          </a:p>
        </p:txBody>
      </p:sp>
      <p:grpSp>
        <p:nvGrpSpPr>
          <p:cNvPr id="7" name="Group 166"/>
          <p:cNvGrpSpPr>
            <a:grpSpLocks/>
          </p:cNvGrpSpPr>
          <p:nvPr/>
        </p:nvGrpSpPr>
        <p:grpSpPr bwMode="auto">
          <a:xfrm>
            <a:off x="4691063" y="2205038"/>
            <a:ext cx="1330325" cy="2043112"/>
            <a:chOff x="2955" y="1389"/>
            <a:chExt cx="838" cy="1287"/>
          </a:xfrm>
        </p:grpSpPr>
        <p:pic>
          <p:nvPicPr>
            <p:cNvPr id="8" name="Picture 23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5" y="1391"/>
              <a:ext cx="276" cy="428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30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74" y="1389"/>
              <a:ext cx="278" cy="42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31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5" y="1816"/>
              <a:ext cx="278" cy="43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33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5" y="2246"/>
              <a:ext cx="278" cy="428"/>
            </a:xfrm>
            <a:prstGeom prst="rect">
              <a:avLst/>
            </a:prstGeom>
            <a:solidFill>
              <a:srgbClr val="EB1B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34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1" y="2247"/>
              <a:ext cx="278" cy="42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35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5" y="1819"/>
              <a:ext cx="278" cy="429"/>
            </a:xfrm>
            <a:prstGeom prst="rect">
              <a:avLst/>
            </a:prstGeom>
            <a:solidFill>
              <a:srgbClr val="99FF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36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4" y="1817"/>
              <a:ext cx="278" cy="42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aptop"/>
          <p:cNvSpPr>
            <a:spLocks noEditPoints="1" noChangeArrowheads="1"/>
          </p:cNvSpPr>
          <p:nvPr/>
        </p:nvSpPr>
        <p:spPr bwMode="auto">
          <a:xfrm>
            <a:off x="303213" y="2860675"/>
            <a:ext cx="896937" cy="642938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30000"/>
              </a:spcBef>
            </a:pPr>
            <a:r>
              <a:rPr lang="en-US" altLang="ko-KR" sz="2000" b="1">
                <a:latin typeface="+mn-lt"/>
                <a:ea typeface="굴림" pitchFamily="34" charset="-127"/>
              </a:rPr>
              <a:t>1</a:t>
            </a:r>
            <a:endParaRPr lang="ru-RU" altLang="ru-RU" sz="2000" b="1">
              <a:latin typeface="+mn-lt"/>
            </a:endParaRPr>
          </a:p>
        </p:txBody>
      </p:sp>
      <p:sp>
        <p:nvSpPr>
          <p:cNvPr id="17" name="laptop"/>
          <p:cNvSpPr>
            <a:spLocks noEditPoints="1" noChangeArrowheads="1"/>
          </p:cNvSpPr>
          <p:nvPr/>
        </p:nvSpPr>
        <p:spPr bwMode="auto">
          <a:xfrm>
            <a:off x="1052513" y="5727700"/>
            <a:ext cx="898525" cy="642938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30000"/>
              </a:spcBef>
            </a:pPr>
            <a:r>
              <a:rPr lang="en-US" altLang="ko-KR" sz="2000" b="1">
                <a:latin typeface="+mn-lt"/>
                <a:ea typeface="굴림" pitchFamily="34" charset="-127"/>
              </a:rPr>
              <a:t>2</a:t>
            </a:r>
            <a:endParaRPr lang="ru-RU" altLang="ru-RU" sz="2000" b="1">
              <a:latin typeface="+mn-lt"/>
            </a:endParaRPr>
          </a:p>
        </p:txBody>
      </p:sp>
      <p:sp>
        <p:nvSpPr>
          <p:cNvPr id="18" name="laptop"/>
          <p:cNvSpPr>
            <a:spLocks noEditPoints="1" noChangeArrowheads="1"/>
          </p:cNvSpPr>
          <p:nvPr/>
        </p:nvSpPr>
        <p:spPr bwMode="auto">
          <a:xfrm>
            <a:off x="6818313" y="5726113"/>
            <a:ext cx="898525" cy="642937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30000"/>
              </a:spcBef>
            </a:pPr>
            <a:r>
              <a:rPr lang="en-US" altLang="ko-KR" sz="2000" b="1">
                <a:latin typeface="+mn-lt"/>
                <a:ea typeface="굴림" pitchFamily="34" charset="-127"/>
              </a:rPr>
              <a:t>3</a:t>
            </a:r>
            <a:endParaRPr lang="ru-RU" altLang="ru-RU" sz="2000" b="1">
              <a:latin typeface="+mn-lt"/>
            </a:endParaRPr>
          </a:p>
        </p:txBody>
      </p:sp>
      <p:grpSp>
        <p:nvGrpSpPr>
          <p:cNvPr id="19" name="Group 130"/>
          <p:cNvGrpSpPr>
            <a:grpSpLocks/>
          </p:cNvGrpSpPr>
          <p:nvPr/>
        </p:nvGrpSpPr>
        <p:grpSpPr bwMode="auto">
          <a:xfrm>
            <a:off x="1200150" y="2724150"/>
            <a:ext cx="1233488" cy="838200"/>
            <a:chOff x="664" y="1772"/>
            <a:chExt cx="777" cy="528"/>
          </a:xfrm>
        </p:grpSpPr>
        <p:sp>
          <p:nvSpPr>
            <p:cNvPr id="20" name="AutoShape 112"/>
            <p:cNvSpPr>
              <a:spLocks noChangeArrowheads="1"/>
            </p:cNvSpPr>
            <p:nvPr/>
          </p:nvSpPr>
          <p:spPr bwMode="auto">
            <a:xfrm flipH="1">
              <a:off x="664" y="1772"/>
              <a:ext cx="777" cy="528"/>
            </a:xfrm>
            <a:prstGeom prst="notchedRightArrow">
              <a:avLst>
                <a:gd name="adj1" fmla="val 44028"/>
                <a:gd name="adj2" fmla="val 34379"/>
              </a:avLst>
            </a:prstGeom>
            <a:noFill/>
            <a:ln w="22225" algn="ctr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 b="1"/>
            </a:p>
          </p:txBody>
        </p:sp>
        <p:pic>
          <p:nvPicPr>
            <p:cNvPr id="21" name="Picture 113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4" y="1893"/>
              <a:ext cx="130" cy="305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114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6" y="1893"/>
              <a:ext cx="129" cy="30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Picture 115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4" y="1886"/>
              <a:ext cx="129" cy="30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4" name="Group 146"/>
          <p:cNvGrpSpPr>
            <a:grpSpLocks/>
          </p:cNvGrpSpPr>
          <p:nvPr/>
        </p:nvGrpSpPr>
        <p:grpSpPr bwMode="auto">
          <a:xfrm rot="-2915114">
            <a:off x="1896269" y="4537869"/>
            <a:ext cx="1233488" cy="838200"/>
            <a:chOff x="1194" y="2859"/>
            <a:chExt cx="777" cy="528"/>
          </a:xfrm>
        </p:grpSpPr>
        <p:sp>
          <p:nvSpPr>
            <p:cNvPr id="25" name="AutoShape 132"/>
            <p:cNvSpPr>
              <a:spLocks noChangeArrowheads="1"/>
            </p:cNvSpPr>
            <p:nvPr/>
          </p:nvSpPr>
          <p:spPr bwMode="auto">
            <a:xfrm flipH="1">
              <a:off x="1194" y="2859"/>
              <a:ext cx="777" cy="528"/>
            </a:xfrm>
            <a:prstGeom prst="notchedRightArrow">
              <a:avLst>
                <a:gd name="adj1" fmla="val 44028"/>
                <a:gd name="adj2" fmla="val 34379"/>
              </a:avLst>
            </a:prstGeom>
            <a:noFill/>
            <a:ln w="22225" algn="ctr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 b="1"/>
            </a:p>
          </p:txBody>
        </p:sp>
        <p:pic>
          <p:nvPicPr>
            <p:cNvPr id="26" name="Picture 133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4" y="2980"/>
              <a:ext cx="130" cy="305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134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6" y="2980"/>
              <a:ext cx="129" cy="30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135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4" y="2973"/>
              <a:ext cx="129" cy="305"/>
            </a:xfrm>
            <a:prstGeom prst="rect">
              <a:avLst/>
            </a:prstGeom>
            <a:solidFill>
              <a:srgbClr val="99FF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9" name="Group 148"/>
          <p:cNvGrpSpPr>
            <a:grpSpLocks/>
          </p:cNvGrpSpPr>
          <p:nvPr/>
        </p:nvGrpSpPr>
        <p:grpSpPr bwMode="auto">
          <a:xfrm flipH="1">
            <a:off x="6630988" y="2724150"/>
            <a:ext cx="1235075" cy="838200"/>
            <a:chOff x="4177" y="1922"/>
            <a:chExt cx="777" cy="528"/>
          </a:xfrm>
        </p:grpSpPr>
        <p:sp>
          <p:nvSpPr>
            <p:cNvPr id="30" name="AutoShape 137"/>
            <p:cNvSpPr>
              <a:spLocks noChangeArrowheads="1"/>
            </p:cNvSpPr>
            <p:nvPr/>
          </p:nvSpPr>
          <p:spPr bwMode="auto">
            <a:xfrm flipH="1">
              <a:off x="4177" y="1922"/>
              <a:ext cx="777" cy="528"/>
            </a:xfrm>
            <a:prstGeom prst="notchedRightArrow">
              <a:avLst>
                <a:gd name="adj1" fmla="val 44028"/>
                <a:gd name="adj2" fmla="val 34379"/>
              </a:avLst>
            </a:prstGeom>
            <a:noFill/>
            <a:ln w="22225" algn="ctr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 b="1"/>
            </a:p>
          </p:txBody>
        </p:sp>
        <p:pic>
          <p:nvPicPr>
            <p:cNvPr id="31" name="Picture 138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7" y="2043"/>
              <a:ext cx="130" cy="305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" name="Picture 139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9" y="2043"/>
              <a:ext cx="129" cy="305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" name="Picture 140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07" y="2036"/>
              <a:ext cx="129" cy="30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4" name="Group 147"/>
          <p:cNvGrpSpPr>
            <a:grpSpLocks/>
          </p:cNvGrpSpPr>
          <p:nvPr/>
        </p:nvGrpSpPr>
        <p:grpSpPr bwMode="auto">
          <a:xfrm rot="2801874" flipH="1">
            <a:off x="5877719" y="4537869"/>
            <a:ext cx="1233488" cy="838200"/>
            <a:chOff x="3881" y="2859"/>
            <a:chExt cx="777" cy="528"/>
          </a:xfrm>
        </p:grpSpPr>
        <p:sp>
          <p:nvSpPr>
            <p:cNvPr id="35" name="AutoShape 142"/>
            <p:cNvSpPr>
              <a:spLocks noChangeArrowheads="1"/>
            </p:cNvSpPr>
            <p:nvPr/>
          </p:nvSpPr>
          <p:spPr bwMode="auto">
            <a:xfrm flipH="1">
              <a:off x="3881" y="2859"/>
              <a:ext cx="777" cy="528"/>
            </a:xfrm>
            <a:prstGeom prst="notchedRightArrow">
              <a:avLst>
                <a:gd name="adj1" fmla="val 44028"/>
                <a:gd name="adj2" fmla="val 34379"/>
              </a:avLst>
            </a:prstGeom>
            <a:noFill/>
            <a:ln w="22225" algn="ctr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ru-RU" b="1"/>
            </a:p>
          </p:txBody>
        </p:sp>
        <p:pic>
          <p:nvPicPr>
            <p:cNvPr id="36" name="Picture 143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1" y="2980"/>
              <a:ext cx="130" cy="305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7" name="Picture 144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33" y="2980"/>
              <a:ext cx="129" cy="305"/>
            </a:xfrm>
            <a:prstGeom prst="rect">
              <a:avLst/>
            </a:prstGeom>
            <a:solidFill>
              <a:srgbClr val="00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8" name="Picture 145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1" y="2973"/>
              <a:ext cx="129" cy="305"/>
            </a:xfrm>
            <a:prstGeom prst="rect">
              <a:avLst/>
            </a:prstGeom>
            <a:solidFill>
              <a:srgbClr val="EB1B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9" name="Group 162"/>
          <p:cNvGrpSpPr>
            <a:grpSpLocks/>
          </p:cNvGrpSpPr>
          <p:nvPr/>
        </p:nvGrpSpPr>
        <p:grpSpPr bwMode="auto">
          <a:xfrm>
            <a:off x="252413" y="3659188"/>
            <a:ext cx="1352550" cy="681037"/>
            <a:chOff x="44" y="2556"/>
            <a:chExt cx="851" cy="429"/>
          </a:xfrm>
        </p:grpSpPr>
        <p:pic>
          <p:nvPicPr>
            <p:cNvPr id="40" name="Picture 150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" y="2556"/>
              <a:ext cx="276" cy="428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" name="Picture 151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" y="2556"/>
              <a:ext cx="278" cy="42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2" name="Picture 152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7" y="2556"/>
              <a:ext cx="278" cy="42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3" name="Group 163"/>
          <p:cNvGrpSpPr>
            <a:grpSpLocks/>
          </p:cNvGrpSpPr>
          <p:nvPr/>
        </p:nvGrpSpPr>
        <p:grpSpPr bwMode="auto">
          <a:xfrm>
            <a:off x="2043113" y="5689600"/>
            <a:ext cx="1320800" cy="681038"/>
            <a:chOff x="1371" y="3608"/>
            <a:chExt cx="832" cy="429"/>
          </a:xfrm>
        </p:grpSpPr>
        <p:pic>
          <p:nvPicPr>
            <p:cNvPr id="44" name="Picture 153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1" y="3608"/>
              <a:ext cx="276" cy="428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5" name="Picture 154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7" y="3608"/>
              <a:ext cx="278" cy="42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" name="Picture 155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5" y="3608"/>
              <a:ext cx="278" cy="429"/>
            </a:xfrm>
            <a:prstGeom prst="rect">
              <a:avLst/>
            </a:prstGeom>
            <a:solidFill>
              <a:srgbClr val="99FF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7" name="Group 164"/>
          <p:cNvGrpSpPr>
            <a:grpSpLocks/>
          </p:cNvGrpSpPr>
          <p:nvPr/>
        </p:nvGrpSpPr>
        <p:grpSpPr bwMode="auto">
          <a:xfrm>
            <a:off x="5322888" y="5729288"/>
            <a:ext cx="1320800" cy="682625"/>
            <a:chOff x="3353" y="3609"/>
            <a:chExt cx="832" cy="430"/>
          </a:xfrm>
        </p:grpSpPr>
        <p:pic>
          <p:nvPicPr>
            <p:cNvPr id="48" name="Picture 156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3" y="3609"/>
              <a:ext cx="276" cy="428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9" name="Picture 157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9" y="3609"/>
              <a:ext cx="278" cy="43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0" name="Picture 158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7" y="3611"/>
              <a:ext cx="278" cy="428"/>
            </a:xfrm>
            <a:prstGeom prst="rect">
              <a:avLst/>
            </a:prstGeom>
            <a:solidFill>
              <a:srgbClr val="EB1B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1" name="Group 165"/>
          <p:cNvGrpSpPr>
            <a:grpSpLocks/>
          </p:cNvGrpSpPr>
          <p:nvPr/>
        </p:nvGrpSpPr>
        <p:grpSpPr bwMode="auto">
          <a:xfrm>
            <a:off x="7580313" y="3727450"/>
            <a:ext cx="1320800" cy="682625"/>
            <a:chOff x="4872" y="2348"/>
            <a:chExt cx="832" cy="430"/>
          </a:xfrm>
        </p:grpSpPr>
        <p:pic>
          <p:nvPicPr>
            <p:cNvPr id="52" name="Picture 159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2" y="2348"/>
              <a:ext cx="276" cy="428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3" name="Picture 160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8" y="2348"/>
              <a:ext cx="278" cy="43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4" name="Picture 161" descr="j02327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26" y="2349"/>
              <a:ext cx="278" cy="42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5" name="Нижний колонтитул 1"/>
          <p:cNvSpPr txBox="1">
            <a:spLocks/>
          </p:cNvSpPr>
          <p:nvPr/>
        </p:nvSpPr>
        <p:spPr>
          <a:xfrm>
            <a:off x="0" y="6520259"/>
            <a:ext cx="914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1"/>
                </a:solidFill>
              </a:rPr>
              <a:t>Alexey Urivskiy                                                                                                            ACCT'2014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089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82576E-6 L -0.07639 1.82576E-6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1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8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745444"/>
              </p:ext>
            </p:extLst>
          </p:nvPr>
        </p:nvGraphicFramePr>
        <p:xfrm>
          <a:off x="1524000" y="995363"/>
          <a:ext cx="6096000" cy="4994978"/>
        </p:xfrm>
        <a:graphic>
          <a:graphicData uri="http://schemas.openxmlformats.org/drawingml/2006/table">
            <a:tbl>
              <a:tblPr/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636588"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238"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238"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238"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238"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238"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688"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3200" b="1">
                          <a:solidFill>
                            <a:srgbClr val="CC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1pPr>
                      <a:lvl2pPr marL="585788">
                        <a:defRPr sz="2400" b="1">
                          <a:solidFill>
                            <a:srgbClr val="16F11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rebuchet MS" pitchFamily="34" charset="0"/>
                        </a:defRPr>
                      </a:lvl2pPr>
                      <a:lvl3pPr marL="1046163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3pPr>
                      <a:lvl4pPr marL="1506538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4pPr>
                      <a:lvl5pPr marL="1968500"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5pPr>
                      <a:lvl6pPr marL="24257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6pPr>
                      <a:lvl7pPr marL="28829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7pPr>
                      <a:lvl8pPr marL="33401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8pPr>
                      <a:lvl9pPr marL="37973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alt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" name="Picture 757" descr="j023276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889125" y="1517651"/>
            <a:ext cx="549275" cy="8509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766" descr="j023276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889125" y="2157413"/>
            <a:ext cx="549275" cy="8509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68" descr="j023276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889125" y="2778126"/>
            <a:ext cx="549275" cy="850900"/>
          </a:xfrm>
          <a:prstGeom prst="rect">
            <a:avLst/>
          </a:prstGeom>
          <a:solidFill>
            <a:srgbClr val="00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70" descr="j023276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889125" y="3406776"/>
            <a:ext cx="549275" cy="8509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72" descr="j023276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889125" y="4027488"/>
            <a:ext cx="549275" cy="850900"/>
          </a:xfrm>
          <a:prstGeom prst="rect">
            <a:avLst/>
          </a:prstGeom>
          <a:solidFill>
            <a:srgbClr val="99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74" descr="j023276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889125" y="4706938"/>
            <a:ext cx="549275" cy="850900"/>
          </a:xfrm>
          <a:prstGeom prst="rect">
            <a:avLst/>
          </a:prstGeom>
          <a:solidFill>
            <a:srgbClr val="EB1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76" descr="j023276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889125" y="5337176"/>
            <a:ext cx="549275" cy="8509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aptop"/>
          <p:cNvSpPr>
            <a:spLocks noEditPoints="1" noChangeArrowheads="1"/>
          </p:cNvSpPr>
          <p:nvPr/>
        </p:nvSpPr>
        <p:spPr bwMode="auto">
          <a:xfrm>
            <a:off x="2906713" y="822325"/>
            <a:ext cx="898525" cy="642938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30000"/>
              </a:spcBef>
            </a:pPr>
            <a:r>
              <a:rPr lang="ru-RU" altLang="ru-RU" b="0">
                <a:latin typeface="+mn-lt"/>
              </a:rPr>
              <a:t>1</a:t>
            </a:r>
          </a:p>
        </p:txBody>
      </p:sp>
      <p:sp>
        <p:nvSpPr>
          <p:cNvPr id="11" name="laptop"/>
          <p:cNvSpPr>
            <a:spLocks noEditPoints="1" noChangeArrowheads="1"/>
          </p:cNvSpPr>
          <p:nvPr/>
        </p:nvSpPr>
        <p:spPr bwMode="auto">
          <a:xfrm>
            <a:off x="4122738" y="822325"/>
            <a:ext cx="898525" cy="642938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30000"/>
              </a:spcBef>
            </a:pPr>
            <a:r>
              <a:rPr lang="ru-RU" altLang="ru-RU" b="0">
                <a:latin typeface="+mn-lt"/>
              </a:rPr>
              <a:t>2</a:t>
            </a:r>
          </a:p>
        </p:txBody>
      </p:sp>
      <p:sp>
        <p:nvSpPr>
          <p:cNvPr id="12" name="laptop"/>
          <p:cNvSpPr>
            <a:spLocks noEditPoints="1" noChangeArrowheads="1"/>
          </p:cNvSpPr>
          <p:nvPr/>
        </p:nvSpPr>
        <p:spPr bwMode="auto">
          <a:xfrm>
            <a:off x="5338763" y="822325"/>
            <a:ext cx="896937" cy="642938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30000"/>
              </a:spcBef>
            </a:pPr>
            <a:r>
              <a:rPr lang="en-US" altLang="ko-KR" b="0">
                <a:latin typeface="+mn-lt"/>
                <a:ea typeface="굴림" pitchFamily="34" charset="-127"/>
              </a:rPr>
              <a:t>3</a:t>
            </a:r>
            <a:endParaRPr lang="ru-RU" altLang="ru-RU" b="0">
              <a:latin typeface="+mn-lt"/>
            </a:endParaRPr>
          </a:p>
        </p:txBody>
      </p:sp>
      <p:sp>
        <p:nvSpPr>
          <p:cNvPr id="13" name="laptop"/>
          <p:cNvSpPr>
            <a:spLocks noEditPoints="1" noChangeArrowheads="1"/>
          </p:cNvSpPr>
          <p:nvPr/>
        </p:nvSpPr>
        <p:spPr bwMode="auto">
          <a:xfrm>
            <a:off x="6551613" y="822325"/>
            <a:ext cx="898525" cy="642938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30000"/>
              </a:spcBef>
            </a:pPr>
            <a:r>
              <a:rPr lang="ru-RU" altLang="ru-RU" b="0">
                <a:latin typeface="+mn-lt"/>
              </a:rPr>
              <a:t>4</a:t>
            </a:r>
          </a:p>
        </p:txBody>
      </p:sp>
      <p:pic>
        <p:nvPicPr>
          <p:cNvPr id="14" name="Picture 786" descr="B12_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588" y="1733550"/>
            <a:ext cx="406400" cy="48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792" descr="B12_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613" y="1716088"/>
            <a:ext cx="406400" cy="484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793" descr="B12_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716088"/>
            <a:ext cx="406400" cy="484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794" descr="B12_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1488" y="1733550"/>
            <a:ext cx="406400" cy="48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795" descr="B12_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588" y="2308225"/>
            <a:ext cx="406400" cy="48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796" descr="B12_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613" y="2308225"/>
            <a:ext cx="406400" cy="48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797" descr="B12_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994025"/>
            <a:ext cx="406400" cy="48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798" descr="B12_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0213" y="2994025"/>
            <a:ext cx="406400" cy="48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799" descr="B12_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588" y="3622675"/>
            <a:ext cx="406400" cy="48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800" descr="B12_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613" y="4243388"/>
            <a:ext cx="406400" cy="484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801" descr="B12_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857750"/>
            <a:ext cx="406400" cy="48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802" descr="B12_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1488" y="5503863"/>
            <a:ext cx="406400" cy="484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0" y="6520259"/>
            <a:ext cx="9144000" cy="36512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Alexey Urivskiy                                                                                                            ACCT'2014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45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31788" y="414338"/>
            <a:ext cx="8480425" cy="5857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en-US" altLang="ko-KR" sz="4400" b="1" dirty="0" smtClean="0">
                <a:ea typeface="굴림" pitchFamily="34" charset="-127"/>
              </a:rPr>
              <a:t>Broadcast Phase: Message</a:t>
            </a:r>
            <a:endParaRPr lang="ru-RU" altLang="ru-RU" sz="4400" b="1" dirty="0"/>
          </a:p>
        </p:txBody>
      </p:sp>
      <p:sp>
        <p:nvSpPr>
          <p:cNvPr id="3" name="Rectangle 13"/>
          <p:cNvSpPr>
            <a:spLocks noChangeArrowheads="1"/>
          </p:cNvSpPr>
          <p:nvPr/>
        </p:nvSpPr>
        <p:spPr bwMode="auto">
          <a:xfrm>
            <a:off x="522288" y="5391154"/>
            <a:ext cx="7756525" cy="1227132"/>
          </a:xfrm>
          <a:prstGeom prst="rect">
            <a:avLst/>
          </a:prstGeom>
          <a:solidFill>
            <a:srgbClr val="99CC00"/>
          </a:solidFill>
          <a:ln w="2222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en-US" altLang="ko-KR" sz="3200" b="0" dirty="0">
                <a:latin typeface="+mn-lt"/>
                <a:ea typeface="굴림" pitchFamily="34" charset="-127"/>
              </a:rPr>
              <a:t>Index = </a:t>
            </a:r>
            <a:r>
              <a:rPr lang="en-US" altLang="ko-KR" sz="3200" b="0" dirty="0" smtClean="0">
                <a:latin typeface="+mn-lt"/>
                <a:ea typeface="굴림" pitchFamily="34" charset="-127"/>
              </a:rPr>
              <a:t>Information on </a:t>
            </a:r>
            <a:endParaRPr lang="en-US" altLang="ko-KR" sz="3200" b="0" dirty="0">
              <a:latin typeface="+mn-lt"/>
              <a:ea typeface="굴림" pitchFamily="34" charset="-127"/>
            </a:endParaRPr>
          </a:p>
          <a:p>
            <a:pPr algn="r">
              <a:spcBef>
                <a:spcPct val="30000"/>
              </a:spcBef>
            </a:pPr>
            <a:r>
              <a:rPr lang="en-US" altLang="ko-KR" sz="3200" b="0" dirty="0" smtClean="0">
                <a:latin typeface="+mn-lt"/>
                <a:ea typeface="굴림" pitchFamily="34" charset="-127"/>
              </a:rPr>
              <a:t>which users are in which subset</a:t>
            </a:r>
            <a:endParaRPr lang="ru-RU" altLang="ru-RU" sz="3200" b="0" dirty="0">
              <a:latin typeface="+mn-lt"/>
            </a:endParaRPr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522288" y="4250582"/>
            <a:ext cx="7756525" cy="1079399"/>
          </a:xfrm>
          <a:prstGeom prst="rect">
            <a:avLst/>
          </a:prstGeom>
          <a:solidFill>
            <a:srgbClr val="00B0F0"/>
          </a:solidFill>
          <a:ln w="22225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en-US" altLang="ko-KR" sz="3200" b="0" dirty="0" err="1">
                <a:latin typeface="+mn-lt"/>
                <a:ea typeface="굴림" pitchFamily="34" charset="-127"/>
              </a:rPr>
              <a:t>Ciphertexts</a:t>
            </a:r>
            <a:r>
              <a:rPr lang="en-US" altLang="ko-KR" sz="3200" b="0" dirty="0">
                <a:latin typeface="+mn-lt"/>
                <a:ea typeface="굴림" pitchFamily="34" charset="-127"/>
              </a:rPr>
              <a:t> = </a:t>
            </a:r>
            <a:r>
              <a:rPr lang="en-US" altLang="ko-KR" sz="3200" b="0" dirty="0" smtClean="0">
                <a:latin typeface="+mn-lt"/>
                <a:ea typeface="굴림" pitchFamily="34" charset="-127"/>
              </a:rPr>
              <a:t>The </a:t>
            </a:r>
            <a:r>
              <a:rPr lang="en-US" altLang="ko-KR" sz="3200" b="0" dirty="0">
                <a:latin typeface="+mn-lt"/>
                <a:ea typeface="굴림" pitchFamily="34" charset="-127"/>
              </a:rPr>
              <a:t>Session Key </a:t>
            </a:r>
            <a:r>
              <a:rPr lang="en-US" altLang="ko-KR" sz="3200" b="0" dirty="0" smtClean="0">
                <a:latin typeface="+mn-lt"/>
                <a:ea typeface="굴림" pitchFamily="34" charset="-127"/>
              </a:rPr>
              <a:t/>
            </a:r>
            <a:br>
              <a:rPr lang="en-US" altLang="ko-KR" sz="3200" b="0" dirty="0" smtClean="0">
                <a:latin typeface="+mn-lt"/>
                <a:ea typeface="굴림" pitchFamily="34" charset="-127"/>
              </a:rPr>
            </a:br>
            <a:r>
              <a:rPr lang="en-US" altLang="ko-KR" sz="3200" b="0" dirty="0" smtClean="0">
                <a:latin typeface="+mn-lt"/>
                <a:ea typeface="굴림" pitchFamily="34" charset="-127"/>
              </a:rPr>
              <a:t>encrypted </a:t>
            </a:r>
            <a:r>
              <a:rPr lang="en-US" altLang="ko-KR" sz="3200" b="0" dirty="0">
                <a:latin typeface="+mn-lt"/>
                <a:ea typeface="굴림" pitchFamily="34" charset="-127"/>
              </a:rPr>
              <a:t>on </a:t>
            </a:r>
            <a:r>
              <a:rPr lang="en-US" altLang="ko-KR" sz="3200" b="1" dirty="0" smtClean="0">
                <a:latin typeface="+mn-lt"/>
                <a:ea typeface="굴림" pitchFamily="34" charset="-127"/>
              </a:rPr>
              <a:t>Key Encryption Keys </a:t>
            </a:r>
            <a:r>
              <a:rPr lang="en-US" altLang="ko-KR" sz="3200" b="0" dirty="0" smtClean="0">
                <a:latin typeface="+mn-lt"/>
                <a:ea typeface="굴림" pitchFamily="34" charset="-127"/>
              </a:rPr>
              <a:t>(</a:t>
            </a:r>
            <a:r>
              <a:rPr lang="en-US" altLang="ko-KR" sz="3200" b="1" dirty="0" smtClean="0">
                <a:latin typeface="+mn-lt"/>
                <a:ea typeface="굴림" pitchFamily="34" charset="-127"/>
              </a:rPr>
              <a:t>KEK</a:t>
            </a:r>
            <a:r>
              <a:rPr lang="en-US" altLang="ko-KR" sz="3200" b="0" dirty="0" smtClean="0">
                <a:latin typeface="+mn-lt"/>
                <a:ea typeface="굴림" pitchFamily="34" charset="-127"/>
              </a:rPr>
              <a:t>)</a:t>
            </a:r>
            <a:endParaRPr lang="ru-RU" altLang="ru-RU" sz="3200" b="0" dirty="0">
              <a:latin typeface="+mn-lt"/>
            </a:endParaRPr>
          </a:p>
        </p:txBody>
      </p:sp>
      <p:sp>
        <p:nvSpPr>
          <p:cNvPr id="5" name="Rectangle 15"/>
          <p:cNvSpPr>
            <a:spLocks noChangeArrowheads="1"/>
          </p:cNvSpPr>
          <p:nvPr/>
        </p:nvSpPr>
        <p:spPr bwMode="auto">
          <a:xfrm>
            <a:off x="522288" y="2994870"/>
            <a:ext cx="7756525" cy="1079399"/>
          </a:xfrm>
          <a:prstGeom prst="rect">
            <a:avLst/>
          </a:prstGeom>
          <a:solidFill>
            <a:srgbClr val="00FFFF"/>
          </a:solidFill>
          <a:ln w="2222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584200" indent="-584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en-US" altLang="ko-KR" sz="3200" b="0" dirty="0">
                <a:latin typeface="+mn-lt"/>
                <a:ea typeface="굴림" pitchFamily="34" charset="-127"/>
              </a:rPr>
              <a:t>Encrypted message = </a:t>
            </a:r>
            <a:r>
              <a:rPr lang="en-US" altLang="ko-KR" sz="3200" b="0" dirty="0" smtClean="0">
                <a:latin typeface="+mn-lt"/>
                <a:ea typeface="굴림" pitchFamily="34" charset="-127"/>
              </a:rPr>
              <a:t>The </a:t>
            </a:r>
            <a:r>
              <a:rPr lang="en-US" altLang="ko-KR" sz="3200" b="0" dirty="0">
                <a:latin typeface="+mn-lt"/>
                <a:ea typeface="굴림" pitchFamily="34" charset="-127"/>
              </a:rPr>
              <a:t>Message </a:t>
            </a:r>
            <a:r>
              <a:rPr lang="en-US" altLang="ko-KR" sz="3200" b="0" dirty="0" smtClean="0">
                <a:latin typeface="+mn-lt"/>
                <a:ea typeface="굴림" pitchFamily="34" charset="-127"/>
              </a:rPr>
              <a:t/>
            </a:r>
            <a:br>
              <a:rPr lang="en-US" altLang="ko-KR" sz="3200" b="0" dirty="0" smtClean="0">
                <a:latin typeface="+mn-lt"/>
                <a:ea typeface="굴림" pitchFamily="34" charset="-127"/>
              </a:rPr>
            </a:br>
            <a:r>
              <a:rPr lang="en-US" altLang="ko-KR" sz="3200" b="0" dirty="0" smtClean="0">
                <a:latin typeface="+mn-lt"/>
                <a:ea typeface="굴림" pitchFamily="34" charset="-127"/>
              </a:rPr>
              <a:t>encrypted </a:t>
            </a:r>
            <a:r>
              <a:rPr lang="en-US" altLang="ko-KR" sz="3200" b="0" dirty="0">
                <a:latin typeface="+mn-lt"/>
                <a:ea typeface="굴림" pitchFamily="34" charset="-127"/>
              </a:rPr>
              <a:t>on the </a:t>
            </a:r>
            <a:r>
              <a:rPr lang="en-US" altLang="ko-KR" sz="3200" b="1" dirty="0">
                <a:latin typeface="+mn-lt"/>
                <a:ea typeface="굴림" pitchFamily="34" charset="-127"/>
              </a:rPr>
              <a:t>Session Key </a:t>
            </a:r>
            <a:endParaRPr lang="ru-RU" altLang="ru-RU" sz="3200" b="1" dirty="0">
              <a:latin typeface="+mn-lt"/>
            </a:endParaRPr>
          </a:p>
        </p:txBody>
      </p: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180706" y="1526026"/>
            <a:ext cx="8797927" cy="1193360"/>
            <a:chOff x="215" y="966"/>
            <a:chExt cx="5542" cy="512"/>
          </a:xfrm>
        </p:grpSpPr>
        <p:sp>
          <p:nvSpPr>
            <p:cNvPr id="16" name="Rectangle 18"/>
            <p:cNvSpPr>
              <a:spLocks noChangeArrowheads="1"/>
            </p:cNvSpPr>
            <p:nvPr/>
          </p:nvSpPr>
          <p:spPr bwMode="auto">
            <a:xfrm>
              <a:off x="215" y="966"/>
              <a:ext cx="2519" cy="509"/>
            </a:xfrm>
            <a:prstGeom prst="rect">
              <a:avLst/>
            </a:prstGeom>
            <a:solidFill>
              <a:srgbClr val="FFFF99"/>
            </a:solidFill>
            <a:ln w="222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 anchor="ctr">
              <a:spAutoFit/>
            </a:bodyPr>
            <a:lstStyle/>
            <a:p>
              <a:endParaRPr lang="ru-RU"/>
            </a:p>
          </p:txBody>
        </p:sp>
        <p:sp>
          <p:nvSpPr>
            <p:cNvPr id="9" name="Rectangle 18"/>
            <p:cNvSpPr>
              <a:spLocks noChangeArrowheads="1"/>
            </p:cNvSpPr>
            <p:nvPr/>
          </p:nvSpPr>
          <p:spPr bwMode="auto">
            <a:xfrm>
              <a:off x="2739" y="966"/>
              <a:ext cx="3018" cy="512"/>
            </a:xfrm>
            <a:prstGeom prst="rect">
              <a:avLst/>
            </a:prstGeom>
            <a:solidFill>
              <a:srgbClr val="FFFF99"/>
            </a:solidFill>
            <a:ln w="222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 anchor="ctr">
              <a:spAutoFit/>
            </a:bodyPr>
            <a:lstStyle/>
            <a:p>
              <a:endParaRPr lang="ru-RU"/>
            </a:p>
          </p:txBody>
        </p:sp>
        <p:grpSp>
          <p:nvGrpSpPr>
            <p:cNvPr id="10" name="Group 19"/>
            <p:cNvGrpSpPr>
              <a:grpSpLocks/>
            </p:cNvGrpSpPr>
            <p:nvPr/>
          </p:nvGrpSpPr>
          <p:grpSpPr bwMode="auto">
            <a:xfrm>
              <a:off x="345" y="1209"/>
              <a:ext cx="5150" cy="199"/>
              <a:chOff x="345" y="964"/>
              <a:chExt cx="5150" cy="199"/>
            </a:xfrm>
          </p:grpSpPr>
          <p:sp>
            <p:nvSpPr>
              <p:cNvPr id="13" name="Rectangle 4"/>
              <p:cNvSpPr>
                <a:spLocks noChangeArrowheads="1"/>
              </p:cNvSpPr>
              <p:nvPr/>
            </p:nvSpPr>
            <p:spPr bwMode="auto">
              <a:xfrm>
                <a:off x="345" y="964"/>
                <a:ext cx="558" cy="199"/>
              </a:xfrm>
              <a:prstGeom prst="rect">
                <a:avLst/>
              </a:prstGeom>
              <a:solidFill>
                <a:srgbClr val="99CC00"/>
              </a:solidFill>
              <a:ln w="222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30000"/>
                  </a:spcBef>
                </a:pPr>
                <a:r>
                  <a:rPr lang="en-US" altLang="ko-KR" b="1" dirty="0">
                    <a:latin typeface="+mn-lt"/>
                    <a:ea typeface="굴림" pitchFamily="34" charset="-127"/>
                  </a:rPr>
                  <a:t>Index</a:t>
                </a:r>
                <a:endParaRPr lang="ru-RU" altLang="ru-RU" b="1" dirty="0">
                  <a:latin typeface="+mn-lt"/>
                </a:endParaRPr>
              </a:p>
            </p:txBody>
          </p:sp>
          <p:sp>
            <p:nvSpPr>
              <p:cNvPr id="14" name="Rectangle 5"/>
              <p:cNvSpPr>
                <a:spLocks noChangeArrowheads="1"/>
              </p:cNvSpPr>
              <p:nvPr/>
            </p:nvSpPr>
            <p:spPr bwMode="auto">
              <a:xfrm>
                <a:off x="896" y="964"/>
                <a:ext cx="1838" cy="199"/>
              </a:xfrm>
              <a:prstGeom prst="rect">
                <a:avLst/>
              </a:prstGeom>
              <a:solidFill>
                <a:srgbClr val="00B0F0"/>
              </a:solidFill>
              <a:ln w="222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30000"/>
                  </a:spcBef>
                </a:pPr>
                <a:r>
                  <a:rPr lang="en-US" altLang="ko-KR" b="1" dirty="0" err="1">
                    <a:latin typeface="+mn-lt"/>
                    <a:ea typeface="굴림" pitchFamily="34" charset="-127"/>
                  </a:rPr>
                  <a:t>Ciphertexts</a:t>
                </a:r>
                <a:endParaRPr lang="ru-RU" altLang="ru-RU" b="1" dirty="0">
                  <a:latin typeface="+mn-lt"/>
                </a:endParaRPr>
              </a:p>
            </p:txBody>
          </p:sp>
          <p:sp>
            <p:nvSpPr>
              <p:cNvPr id="15" name="Rectangle 6"/>
              <p:cNvSpPr>
                <a:spLocks noChangeArrowheads="1"/>
              </p:cNvSpPr>
              <p:nvPr/>
            </p:nvSpPr>
            <p:spPr bwMode="auto">
              <a:xfrm>
                <a:off x="2740" y="964"/>
                <a:ext cx="2755" cy="199"/>
              </a:xfrm>
              <a:prstGeom prst="rect">
                <a:avLst/>
              </a:prstGeom>
              <a:solidFill>
                <a:srgbClr val="00FFFF"/>
              </a:solidFill>
              <a:ln w="222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>
                <a:spAutoFit/>
              </a:bodyPr>
              <a:lstStyle>
                <a:lvl1pPr marL="584200" indent="-5842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30000"/>
                  </a:spcBef>
                </a:pPr>
                <a:r>
                  <a:rPr lang="en-US" altLang="ko-KR" b="1" dirty="0">
                    <a:latin typeface="+mn-lt"/>
                    <a:ea typeface="굴림" pitchFamily="34" charset="-127"/>
                  </a:rPr>
                  <a:t>Encrypted</a:t>
                </a:r>
                <a:r>
                  <a:rPr lang="en-US" altLang="ko-KR" b="0" dirty="0">
                    <a:latin typeface="+mn-lt"/>
                    <a:ea typeface="굴림" pitchFamily="34" charset="-127"/>
                  </a:rPr>
                  <a:t> </a:t>
                </a:r>
                <a:r>
                  <a:rPr lang="en-US" altLang="ko-KR" b="1" dirty="0">
                    <a:latin typeface="+mn-lt"/>
                    <a:ea typeface="굴림" pitchFamily="34" charset="-127"/>
                  </a:rPr>
                  <a:t>message</a:t>
                </a:r>
                <a:endParaRPr lang="ru-RU" altLang="ru-RU" b="1" dirty="0">
                  <a:latin typeface="+mn-lt"/>
                </a:endParaRPr>
              </a:p>
            </p:txBody>
          </p:sp>
        </p:grpSp>
        <p:sp>
          <p:nvSpPr>
            <p:cNvPr id="11" name="Text Box 21"/>
            <p:cNvSpPr txBox="1">
              <a:spLocks noChangeArrowheads="1"/>
            </p:cNvSpPr>
            <p:nvPr/>
          </p:nvSpPr>
          <p:spPr bwMode="auto">
            <a:xfrm>
              <a:off x="442" y="969"/>
              <a:ext cx="907" cy="1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ko-KR" b="1" dirty="0">
                  <a:latin typeface="+mn-lt"/>
                  <a:ea typeface="굴림" pitchFamily="34" charset="-127"/>
                </a:rPr>
                <a:t>HEADER</a:t>
              </a:r>
              <a:endParaRPr lang="ru-RU" altLang="ru-RU" b="1" dirty="0">
                <a:latin typeface="+mn-lt"/>
              </a:endParaRPr>
            </a:p>
          </p:txBody>
        </p:sp>
        <p:sp>
          <p:nvSpPr>
            <p:cNvPr id="12" name="Text Box 22"/>
            <p:cNvSpPr txBox="1">
              <a:spLocks noChangeArrowheads="1"/>
            </p:cNvSpPr>
            <p:nvPr/>
          </p:nvSpPr>
          <p:spPr bwMode="auto">
            <a:xfrm>
              <a:off x="2755" y="966"/>
              <a:ext cx="737" cy="1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Ctr="1">
              <a:spAutoFit/>
            </a:bodyPr>
            <a:lstStyle>
              <a:lvl1pPr marL="584200" indent="-5842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ko-KR" b="1" dirty="0">
                  <a:latin typeface="+mn-lt"/>
                  <a:ea typeface="굴림" pitchFamily="34" charset="-127"/>
                </a:rPr>
                <a:t>BODY</a:t>
              </a:r>
              <a:endParaRPr lang="ru-RU" altLang="ru-RU" b="1" dirty="0">
                <a:latin typeface="+mn-lt"/>
              </a:endParaRPr>
            </a:p>
          </p:txBody>
        </p:sp>
      </p:grpSp>
      <p:sp>
        <p:nvSpPr>
          <p:cNvPr id="17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0" y="6520259"/>
            <a:ext cx="9144000" cy="36512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Alexey Urivskiy                                                                                                            ACCT'2014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539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23850"/>
            <a:ext cx="9144000" cy="750888"/>
          </a:xfrm>
        </p:spPr>
        <p:txBody>
          <a:bodyPr>
            <a:noAutofit/>
          </a:bodyPr>
          <a:lstStyle/>
          <a:p>
            <a:r>
              <a:rPr lang="en-US" altLang="ko-KR" b="1" dirty="0">
                <a:latin typeface="+mn-lt"/>
                <a:ea typeface="굴림" pitchFamily="34" charset="-127"/>
              </a:rPr>
              <a:t>Performance Parameters</a:t>
            </a:r>
            <a:endParaRPr lang="ru-RU" altLang="ru-RU" b="1" dirty="0">
              <a:latin typeface="+mn-lt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31788" y="1700808"/>
            <a:ext cx="8480425" cy="432048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indent="-685800"/>
            <a:r>
              <a:rPr lang="en-US" altLang="ko-KR" sz="4000" b="1" dirty="0" smtClean="0">
                <a:ea typeface="굴림" pitchFamily="34" charset="-127"/>
              </a:rPr>
              <a:t>Transmission overhead</a:t>
            </a:r>
            <a:br>
              <a:rPr lang="en-US" altLang="ko-KR" sz="4000" b="1" dirty="0" smtClean="0">
                <a:ea typeface="굴림" pitchFamily="34" charset="-127"/>
              </a:rPr>
            </a:br>
            <a:r>
              <a:rPr lang="en-US" altLang="ko-KR" sz="4000" dirty="0" smtClean="0">
                <a:ea typeface="굴림" pitchFamily="34" charset="-127"/>
              </a:rPr>
              <a:t>the header’s length</a:t>
            </a:r>
          </a:p>
          <a:p>
            <a:pPr marL="685800" indent="-685800"/>
            <a:r>
              <a:rPr lang="en-US" altLang="ko-KR" sz="4000" b="1" dirty="0" smtClean="0">
                <a:ea typeface="굴림" pitchFamily="34" charset="-127"/>
              </a:rPr>
              <a:t>User</a:t>
            </a:r>
            <a:r>
              <a:rPr lang="ru-RU" altLang="ko-KR" sz="4000" b="1" dirty="0" smtClean="0">
                <a:ea typeface="굴림" pitchFamily="34" charset="-127"/>
              </a:rPr>
              <a:t> </a:t>
            </a:r>
            <a:r>
              <a:rPr lang="en-US" altLang="ko-KR" sz="4000" b="1" dirty="0" smtClean="0">
                <a:ea typeface="굴림" pitchFamily="34" charset="-127"/>
              </a:rPr>
              <a:t>key block</a:t>
            </a:r>
            <a:br>
              <a:rPr lang="en-US" altLang="ko-KR" sz="4000" b="1" dirty="0" smtClean="0">
                <a:ea typeface="굴림" pitchFamily="34" charset="-127"/>
              </a:rPr>
            </a:br>
            <a:r>
              <a:rPr lang="en-US" altLang="ko-KR" sz="4000" dirty="0" smtClean="0">
                <a:ea typeface="굴림" pitchFamily="34" charset="-127"/>
              </a:rPr>
              <a:t>the number of KEKs of the user</a:t>
            </a:r>
          </a:p>
          <a:p>
            <a:pPr marL="685800" indent="-685800"/>
            <a:r>
              <a:rPr lang="en-US" altLang="ko-KR" sz="4000" b="1" dirty="0" smtClean="0">
                <a:ea typeface="굴림" pitchFamily="34" charset="-127"/>
              </a:rPr>
              <a:t>Processing complexity</a:t>
            </a:r>
          </a:p>
          <a:p>
            <a:pPr marL="685800" indent="-685800"/>
            <a:r>
              <a:rPr lang="en-US" altLang="ko-KR" sz="4000" b="1" dirty="0" smtClean="0">
                <a:ea typeface="굴림" pitchFamily="34" charset="-127"/>
              </a:rPr>
              <a:t>Security</a:t>
            </a:r>
            <a:br>
              <a:rPr lang="en-US" altLang="ko-KR" sz="4000" b="1" dirty="0" smtClean="0">
                <a:ea typeface="굴림" pitchFamily="34" charset="-127"/>
              </a:rPr>
            </a:br>
            <a:r>
              <a:rPr lang="en-US" altLang="ko-KR" sz="4000" dirty="0" smtClean="0">
                <a:ea typeface="굴림" pitchFamily="34" charset="-127"/>
              </a:rPr>
              <a:t>focus only on information-theoretic secure</a:t>
            </a:r>
            <a:r>
              <a:rPr lang="en-US" altLang="ko-KR" dirty="0" smtClean="0">
                <a:ea typeface="굴림" pitchFamily="34" charset="-127"/>
              </a:rPr>
              <a:t/>
            </a:r>
            <a:br>
              <a:rPr lang="en-US" altLang="ko-KR" dirty="0" smtClean="0">
                <a:ea typeface="굴림" pitchFamily="34" charset="-127"/>
              </a:rPr>
            </a:br>
            <a:endParaRPr lang="ru-RU" altLang="ru-RU" dirty="0"/>
          </a:p>
        </p:txBody>
      </p:sp>
      <p:sp>
        <p:nvSpPr>
          <p:cNvPr id="5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0" y="6520259"/>
            <a:ext cx="9144000" cy="36512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Alexey Urivskiy                                                                                                            ACCT'2014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68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23850"/>
            <a:ext cx="9144000" cy="750888"/>
          </a:xfrm>
        </p:spPr>
        <p:txBody>
          <a:bodyPr>
            <a:noAutofit/>
          </a:bodyPr>
          <a:lstStyle/>
          <a:p>
            <a:r>
              <a:rPr lang="en-US" altLang="ko-KR" b="1" dirty="0" smtClean="0">
                <a:latin typeface="+mn-lt"/>
                <a:ea typeface="굴림" pitchFamily="34" charset="-127"/>
              </a:rPr>
              <a:t>Designing a good BES</a:t>
            </a:r>
            <a:r>
              <a:rPr lang="ru-RU" altLang="ko-KR" b="1" dirty="0" smtClean="0">
                <a:latin typeface="+mn-lt"/>
                <a:ea typeface="굴림" pitchFamily="34" charset="-127"/>
              </a:rPr>
              <a:t>?</a:t>
            </a:r>
            <a:endParaRPr lang="ru-RU" altLang="ru-RU" b="1" dirty="0">
              <a:latin typeface="+mn-lt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31788" y="1052736"/>
            <a:ext cx="8480425" cy="5472608"/>
          </a:xfrm>
          <a:prstGeom prst="rect">
            <a:avLst/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99FF33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altLang="ko-KR" sz="4000" dirty="0" smtClean="0">
                <a:ea typeface="굴림" pitchFamily="34" charset="-127"/>
              </a:rPr>
              <a:t>Provided the BES is</a:t>
            </a:r>
          </a:p>
          <a:p>
            <a:pPr>
              <a:spcBef>
                <a:spcPts val="0"/>
              </a:spcBef>
            </a:pPr>
            <a:r>
              <a:rPr lang="en-US" altLang="ko-KR" sz="4000" b="1" dirty="0" smtClean="0">
                <a:solidFill>
                  <a:srgbClr val="0070C0"/>
                </a:solidFill>
                <a:ea typeface="굴림" pitchFamily="34" charset="-127"/>
              </a:rPr>
              <a:t>secure </a:t>
            </a:r>
          </a:p>
          <a:p>
            <a:pPr>
              <a:spcBef>
                <a:spcPts val="0"/>
              </a:spcBef>
            </a:pPr>
            <a:r>
              <a:rPr lang="en-US" altLang="ko-KR" sz="4000" b="1" dirty="0" smtClean="0">
                <a:solidFill>
                  <a:srgbClr val="0070C0"/>
                </a:solidFill>
                <a:ea typeface="굴림" pitchFamily="34" charset="-127"/>
              </a:rPr>
              <a:t>computationally efficient</a:t>
            </a:r>
            <a:r>
              <a:rPr lang="ko-KR" altLang="en-US" sz="4000" dirty="0" smtClean="0">
                <a:ea typeface="굴림" pitchFamily="34" charset="-127"/>
              </a:rPr>
              <a:t>	</a:t>
            </a:r>
            <a:endParaRPr lang="en-US" altLang="ko-KR" sz="4000" dirty="0" smtClean="0">
              <a:ea typeface="굴림" pitchFamily="34" charset="-127"/>
            </a:endParaRP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altLang="ko-KR" sz="4000" dirty="0" smtClean="0">
                <a:ea typeface="굴림" pitchFamily="34" charset="-127"/>
              </a:rPr>
              <a:t>given </a:t>
            </a:r>
          </a:p>
          <a:p>
            <a:pPr>
              <a:spcBef>
                <a:spcPts val="0"/>
              </a:spcBef>
            </a:pPr>
            <a:r>
              <a:rPr lang="en-US" altLang="ko-KR" sz="4000" b="1" dirty="0" smtClean="0">
                <a:solidFill>
                  <a:srgbClr val="0070C0"/>
                </a:solidFill>
                <a:ea typeface="굴림" pitchFamily="34" charset="-127"/>
              </a:rPr>
              <a:t>the network size</a:t>
            </a:r>
          </a:p>
          <a:p>
            <a:pPr>
              <a:spcBef>
                <a:spcPts val="0"/>
              </a:spcBef>
            </a:pPr>
            <a:r>
              <a:rPr lang="en-US" altLang="ko-KR" sz="4000" b="1" dirty="0">
                <a:solidFill>
                  <a:srgbClr val="0070C0"/>
                </a:solidFill>
                <a:ea typeface="굴림" pitchFamily="34" charset="-127"/>
              </a:rPr>
              <a:t>the number of the revoked </a:t>
            </a:r>
            <a:r>
              <a:rPr lang="en-US" altLang="ko-KR" sz="4000" b="1" dirty="0" smtClean="0">
                <a:solidFill>
                  <a:srgbClr val="0070C0"/>
                </a:solidFill>
                <a:ea typeface="굴림" pitchFamily="34" charset="-127"/>
              </a:rPr>
              <a:t>users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4000" dirty="0">
                <a:ea typeface="굴림" pitchFamily="34" charset="-127"/>
              </a:rPr>
              <a:t>t</a:t>
            </a:r>
            <a:r>
              <a:rPr lang="en-US" altLang="ko-KR" sz="4000" dirty="0" smtClean="0">
                <a:ea typeface="굴림" pitchFamily="34" charset="-127"/>
              </a:rPr>
              <a:t>o balance </a:t>
            </a:r>
          </a:p>
          <a:p>
            <a:pPr>
              <a:spcBef>
                <a:spcPts val="0"/>
              </a:spcBef>
            </a:pPr>
            <a:r>
              <a:rPr lang="en-US" altLang="ko-KR" sz="4000" b="1" dirty="0" smtClean="0">
                <a:solidFill>
                  <a:srgbClr val="FF0000"/>
                </a:solidFill>
                <a:ea typeface="굴림" pitchFamily="34" charset="-127"/>
              </a:rPr>
              <a:t>the size of the user key block and</a:t>
            </a:r>
          </a:p>
          <a:p>
            <a:pPr>
              <a:spcBef>
                <a:spcPts val="0"/>
              </a:spcBef>
            </a:pPr>
            <a:r>
              <a:rPr lang="en-US" altLang="ko-KR" sz="4000" b="1" dirty="0" smtClean="0">
                <a:solidFill>
                  <a:srgbClr val="FF0000"/>
                </a:solidFill>
                <a:ea typeface="굴림" pitchFamily="34" charset="-127"/>
              </a:rPr>
              <a:t>the </a:t>
            </a:r>
            <a:r>
              <a:rPr lang="en-US" altLang="ko-KR" sz="4000" b="1" dirty="0">
                <a:solidFill>
                  <a:srgbClr val="FF0000"/>
                </a:solidFill>
                <a:ea typeface="굴림" pitchFamily="34" charset="-127"/>
              </a:rPr>
              <a:t>transmission </a:t>
            </a:r>
            <a:r>
              <a:rPr lang="en-US" altLang="ko-KR" sz="4000" b="1" dirty="0" smtClean="0">
                <a:solidFill>
                  <a:srgbClr val="FF0000"/>
                </a:solidFill>
                <a:ea typeface="굴림" pitchFamily="34" charset="-127"/>
              </a:rPr>
              <a:t>overhead</a:t>
            </a:r>
            <a:endParaRPr lang="ru-RU" altLang="ru-RU" sz="4000" b="1" dirty="0"/>
          </a:p>
        </p:txBody>
      </p:sp>
      <p:sp>
        <p:nvSpPr>
          <p:cNvPr id="5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0" y="6520259"/>
            <a:ext cx="9144000" cy="36512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Alexey Urivskiy                                                                                                            ACCT'2014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37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593</Words>
  <Application>Microsoft Office PowerPoint</Application>
  <PresentationFormat>Экран (4:3)</PresentationFormat>
  <Paragraphs>358</Paragraphs>
  <Slides>29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Broadcast Encryption Scheme Based on Binary Cubes</vt:lpstr>
      <vt:lpstr>What is Broadcast Encryption?</vt:lpstr>
      <vt:lpstr>Purpose</vt:lpstr>
      <vt:lpstr>Typical BE-Applications</vt:lpstr>
      <vt:lpstr>Презентация PowerPoint</vt:lpstr>
      <vt:lpstr>Презентация PowerPoint</vt:lpstr>
      <vt:lpstr>Презентация PowerPoint</vt:lpstr>
      <vt:lpstr>Performance Parameters</vt:lpstr>
      <vt:lpstr>Designing a good BES?</vt:lpstr>
      <vt:lpstr>Naive Scheme </vt:lpstr>
      <vt:lpstr>Properties </vt:lpstr>
      <vt:lpstr>Trivial Scheme </vt:lpstr>
      <vt:lpstr>Properties </vt:lpstr>
      <vt:lpstr>The CuBES</vt:lpstr>
      <vt:lpstr>Презентация PowerPoint</vt:lpstr>
      <vt:lpstr>Презентация PowerPoint</vt:lpstr>
      <vt:lpstr>Презентация PowerPoint</vt:lpstr>
      <vt:lpstr>Approach</vt:lpstr>
      <vt:lpstr>Hierarchy Example - 24 users</vt:lpstr>
      <vt:lpstr>Users Key Block Example</vt:lpstr>
      <vt:lpstr>Users Key Block Example</vt:lpstr>
      <vt:lpstr>Users Key Block Example</vt:lpstr>
      <vt:lpstr>Example 4x3x2</vt:lpstr>
      <vt:lpstr>Example 6x4</vt:lpstr>
      <vt:lpstr>Example 8x3</vt:lpstr>
      <vt:lpstr>Worst case analysis</vt:lpstr>
      <vt:lpstr>CuBES Example </vt:lpstr>
      <vt:lpstr>Презентация PowerPoint</vt:lpstr>
      <vt:lpstr>Thank you! 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Broadcast Encryption Scheme Based on Binary Cubes</dc:title>
  <dc:creator>DrTurbo</dc:creator>
  <cp:lastModifiedBy>DrTurbo</cp:lastModifiedBy>
  <cp:revision>48</cp:revision>
  <dcterms:created xsi:type="dcterms:W3CDTF">2014-09-07T20:34:48Z</dcterms:created>
  <dcterms:modified xsi:type="dcterms:W3CDTF">2014-09-08T22:12:09Z</dcterms:modified>
</cp:coreProperties>
</file>